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8" r:id="rId2"/>
    <p:sldId id="263" r:id="rId3"/>
    <p:sldId id="265" r:id="rId4"/>
    <p:sldId id="266" r:id="rId5"/>
    <p:sldId id="267" r:id="rId6"/>
    <p:sldId id="269" r:id="rId7"/>
    <p:sldId id="268" r:id="rId8"/>
    <p:sldId id="270" r:id="rId9"/>
    <p:sldId id="271" r:id="rId10"/>
    <p:sldId id="264" r:id="rId11"/>
    <p:sldId id="272" r:id="rId12"/>
    <p:sldId id="273" r:id="rId13"/>
    <p:sldId id="274" r:id="rId14"/>
    <p:sldId id="275" r:id="rId15"/>
    <p:sldId id="276" r:id="rId16"/>
    <p:sldId id="312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92" r:id="rId28"/>
    <p:sldId id="287" r:id="rId29"/>
    <p:sldId id="288" r:id="rId30"/>
    <p:sldId id="289" r:id="rId31"/>
    <p:sldId id="290" r:id="rId32"/>
    <p:sldId id="291" r:id="rId33"/>
    <p:sldId id="294" r:id="rId34"/>
    <p:sldId id="293" r:id="rId35"/>
    <p:sldId id="310" r:id="rId36"/>
    <p:sldId id="311" r:id="rId37"/>
    <p:sldId id="295" r:id="rId38"/>
    <p:sldId id="296" r:id="rId39"/>
    <p:sldId id="298" r:id="rId40"/>
    <p:sldId id="297" r:id="rId41"/>
    <p:sldId id="303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7" r:id="rId50"/>
    <p:sldId id="308" r:id="rId51"/>
    <p:sldId id="309" r:id="rId52"/>
    <p:sldId id="313" r:id="rId5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832E1-CE9B-4A64-BCDA-6986CA8A04CD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B6EB7-2DF1-46C4-9282-AA97EBC828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486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57EBE-CE75-42AD-8120-281636F7F4B8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816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57EBE-CE75-42AD-8120-281636F7F4B8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2573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F65E8-0469-F654-8860-C241E83BB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46CF2E-32B1-1B82-B484-B0BBE851E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6A8961-309C-07BD-2E56-06770B1F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E1BD53-13AF-62DD-6B56-FE091C27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E2D5B6-4396-7AEF-BEEE-B566D2CD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16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B70CA-1E28-3935-D126-EC4A5F78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EC309B-E151-B46B-6259-E04F0FCC0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AC6703-6849-349E-368F-0B02EADD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F6D5B3-AA07-A0C8-9AD2-88BB17C6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9E211F-FDB9-C7C7-063A-E02A4D19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187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F35774-9C43-E85B-161E-E83FF974B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F590E8-DB2C-3CFB-0200-CD953CCD6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D1C6E8-86B1-8A01-F61A-453D8B1FA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1F500-6774-59A7-FF5D-8DEF05BF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B5F9F5-9CAF-6A65-CFC6-61A1080C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233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B2774-604D-05CB-DA16-015DF845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527715-735B-EC80-AB3A-50D050977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1459B5-B80C-80FC-7C88-E418A0D5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EF42C-E4C9-14E4-9908-F674C632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42C31E-CB88-4D2C-CDDA-70DF9E8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754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F66DC-F56C-56E1-A48C-D32AC3874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DCB0A4-D4E4-D39B-5C63-B4891A117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9E37BB-DC9F-9E5A-C3CC-5D07E833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6A44A1-97DF-EF70-698A-930F170F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66C95-8CCD-2DCB-8C7C-23806BC0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415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C0ADD-0E77-E13A-552C-DB381AB8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EB0648-A375-ABF6-F437-DBB7BED6C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38B58E-8B3F-83D1-CA03-16C0AF39E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7699F-7799-F00D-8451-AB9D5ECCC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C511AC-FAB4-2E45-4BC5-53C192E8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956324-239E-2740-6A6B-43FA3FAB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739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EF625-59DC-5E82-539D-BC120EB8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7C691-DCA1-926C-2354-5DE1E63EF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EECAC5-E9F1-9016-8BFC-9F3E1B6EE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2685F1F-BF55-483A-4B61-57D058E36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90AC87-7B18-982B-713B-6ED455316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753BC6-3657-3F62-415A-E01E5417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FDA7598-2957-0C9E-CE79-74084547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D2A46B-79CF-94FA-2501-B0F184A2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508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0A9AD-095F-925B-9876-97017EB3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6BAE1C-E53C-94CE-E2B7-C2C6FFB4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E35CCC-FE2D-F29A-1177-72568442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549BA7-93EC-D627-137F-50B6C19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735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69D5DE-A457-9772-C8C8-EB314631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10BDE8-0AAC-1847-C9C5-13A7709F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0F563D-C9D3-44BE-1594-F072F249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884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9D90F-2637-5921-E3E5-ADD9BEDC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9ADBC8-B5F4-7984-4349-96830AC4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7C1868-32DC-7D66-85B9-2BB97EA15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D41955-9427-933C-AFF3-FBBA8A268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BF9A09-6C49-F9E4-6F75-E9F070DB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3A0258-B7F6-A842-BBAD-2A68F2A1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039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73425-E383-39C1-3B91-684E36C5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1159EE-D445-B3AF-5D8A-ED0FA3DE3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75515F-F399-F2C8-C4EB-9CA3C8D84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880A72-88CC-48D9-E732-8C324DFD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DA0C71-1BEA-A636-2E07-9279B146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D15F4F-E9EA-4EF2-234A-729B656F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435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EC037F-680C-D756-5F9E-5910CB572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C74583-683D-0540-1C80-59D129A68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BADCEE-EC5C-E5E8-F3F8-10DADD28E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5F5CB-E0C8-425D-B6D8-8B5A1288FEDC}" type="datetimeFigureOut">
              <a:rPr lang="es-PE" smtClean="0"/>
              <a:t>13/05/2025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0531B6-EFB9-77DF-A540-872B54F6E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626209-F17F-2E78-9E7E-081499298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B9C8-CC41-415D-83A8-CA38EDAFFC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767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labs.com/developer-tools/usb-to-uart-bridge-vcp-drivers?tab=download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index.html" TargetMode="External"/><Relationship Id="rId2" Type="http://schemas.openxmlformats.org/officeDocument/2006/relationships/hyperlink" Target="http://192.168.1.3/index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/air-pollution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s/what-is/iot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duinojson.org/?utm_source=meta&amp;utm_medium=library.propertie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url/dispositivo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s.ubidots.com/ste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bidots.com/v1.6/reference/http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bidots.com/v1.6/reference/send-data-to-a-device?_gl=1*pxemrx*_ga*MTQ4MTgyNjM2Ni4xNzMwMzM0OTA1*_ga_VEME7QQ5EZ*MTczMTEwNTU2OC4yLjAuMTczMTEwNTU2OC4wLjAuMA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bidots.com/v1.6/reference/send-data-to-a-devic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artificial-intelligence/" TargetMode="External"/><Relationship Id="rId2" Type="http://schemas.openxmlformats.org/officeDocument/2006/relationships/hyperlink" Target="https://aws.amazon.com/what-is/machine-learnin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ubidots.com/v1.6/reference/get-last-value-of-a-variabl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7E36FA15-7C89-2137-32B3-73BEC6F59917}"/>
              </a:ext>
            </a:extLst>
          </p:cNvPr>
          <p:cNvSpPr txBox="1"/>
          <p:nvPr/>
        </p:nvSpPr>
        <p:spPr>
          <a:xfrm>
            <a:off x="172668" y="880273"/>
            <a:ext cx="118466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400" b="1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ARDUINO Y PROGRAMACION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400" b="1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EN EL DESARROLLO DE PROYECTOS DE CIENCIAS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400" b="1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400" b="1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ELECTRONICA</a:t>
            </a:r>
            <a:endParaRPr lang="es-PE" sz="4400" b="1" noProof="0" dirty="0">
              <a:solidFill>
                <a:schemeClr val="dk1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B1F168-F969-BA1F-7CBE-76CED607067E}"/>
              </a:ext>
            </a:extLst>
          </p:cNvPr>
          <p:cNvSpPr txBox="1"/>
          <p:nvPr/>
        </p:nvSpPr>
        <p:spPr>
          <a:xfrm>
            <a:off x="787078" y="5146730"/>
            <a:ext cx="10208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/>
              <a:t>SESION 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7175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8F05F-AEBA-4EE5-FCBF-997E42BCD55B}"/>
              </a:ext>
            </a:extLst>
          </p:cNvPr>
          <p:cNvSpPr txBox="1">
            <a:spLocks/>
          </p:cNvSpPr>
          <p:nvPr/>
        </p:nvSpPr>
        <p:spPr>
          <a:xfrm>
            <a:off x="710648" y="179596"/>
            <a:ext cx="10585174" cy="911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 - </a:t>
            </a:r>
            <a:r>
              <a:rPr lang="es-MX" b="1" dirty="0">
                <a:solidFill>
                  <a:srgbClr val="0070C0"/>
                </a:solidFill>
                <a:highlight>
                  <a:srgbClr val="FFFF00"/>
                </a:highlight>
                <a:latin typeface="Aptos Display" panose="020B0004020202020204" pitchFamily="34" charset="0"/>
              </a:rPr>
              <a:t>¿Cómo se estructura un proyecto?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E3B054-B62C-5F47-B0C1-F25C7631A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61" y="1057611"/>
            <a:ext cx="8070677" cy="58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8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CAB78-287E-C9D0-2497-500EDF67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126588"/>
            <a:ext cx="10515600" cy="1105866"/>
          </a:xfrm>
        </p:spPr>
        <p:txBody>
          <a:bodyPr/>
          <a:lstStyle/>
          <a:p>
            <a:pPr algn="ctr"/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 – Topología típica a nivel de HW: </a:t>
            </a:r>
            <a:r>
              <a:rPr lang="es-MX" b="1" dirty="0" err="1">
                <a:solidFill>
                  <a:srgbClr val="0070C0"/>
                </a:solidFill>
                <a:highlight>
                  <a:srgbClr val="FFFF00"/>
                </a:highlight>
                <a:latin typeface="Aptos Display" panose="020B0004020202020204" pitchFamily="34" charset="0"/>
              </a:rPr>
              <a:t>WiFi</a:t>
            </a:r>
            <a:endParaRPr lang="es-PE" dirty="0">
              <a:highlight>
                <a:srgbClr val="FFFF00"/>
              </a:highligh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016818-4E4A-38F1-17B0-9BF938F6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93" y="1118509"/>
            <a:ext cx="10873414" cy="57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4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64490-3B57-5041-E2F8-955A9F2C0DEB}"/>
              </a:ext>
            </a:extLst>
          </p:cNvPr>
          <p:cNvSpPr txBox="1">
            <a:spLocks/>
          </p:cNvSpPr>
          <p:nvPr/>
        </p:nvSpPr>
        <p:spPr>
          <a:xfrm>
            <a:off x="705678" y="126588"/>
            <a:ext cx="10515600" cy="11058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 – Topología típica a nivel de HW: </a:t>
            </a:r>
            <a:r>
              <a:rPr lang="es-MX" b="1" dirty="0" err="1">
                <a:solidFill>
                  <a:schemeClr val="bg1"/>
                </a:solidFill>
                <a:highlight>
                  <a:srgbClr val="0000FF"/>
                </a:highlight>
                <a:latin typeface="Aptos Display" panose="020B0004020202020204" pitchFamily="34" charset="0"/>
              </a:rPr>
              <a:t>Sigfox</a:t>
            </a:r>
            <a:endParaRPr lang="es-PE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DD5C04-2F1C-4CA6-8103-C322E4F4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78" y="1526612"/>
            <a:ext cx="11485644" cy="48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9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64148-BDB1-9BDB-65CC-AB364FCBABE9}"/>
              </a:ext>
            </a:extLst>
          </p:cNvPr>
          <p:cNvSpPr txBox="1">
            <a:spLocks/>
          </p:cNvSpPr>
          <p:nvPr/>
        </p:nvSpPr>
        <p:spPr>
          <a:xfrm>
            <a:off x="705677" y="126588"/>
            <a:ext cx="11579087" cy="11058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 – Topología típica a nivel de HW: </a:t>
            </a:r>
            <a:r>
              <a:rPr lang="es-MX" b="1" dirty="0">
                <a:solidFill>
                  <a:schemeClr val="bg1"/>
                </a:solidFill>
                <a:highlight>
                  <a:srgbClr val="FF0000"/>
                </a:highlight>
                <a:latin typeface="Aptos Display" panose="020B0004020202020204" pitchFamily="34" charset="0"/>
              </a:rPr>
              <a:t>GSM/GPRS</a:t>
            </a:r>
            <a:endParaRPr lang="es-PE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4291DD-320A-1837-8579-69206C36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7" y="902339"/>
            <a:ext cx="11486323" cy="59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1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A1B95-E8CA-69E3-3035-9A8FDE149ECE}"/>
              </a:ext>
            </a:extLst>
          </p:cNvPr>
          <p:cNvSpPr txBox="1">
            <a:spLocks/>
          </p:cNvSpPr>
          <p:nvPr/>
        </p:nvSpPr>
        <p:spPr>
          <a:xfrm>
            <a:off x="983974" y="272362"/>
            <a:ext cx="10515600" cy="11058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PE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B6EF16-2A98-AB19-5C22-69C839481E57}"/>
              </a:ext>
            </a:extLst>
          </p:cNvPr>
          <p:cNvSpPr txBox="1"/>
          <p:nvPr/>
        </p:nvSpPr>
        <p:spPr>
          <a:xfrm>
            <a:off x="732183" y="277767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Medio de Transmisión</a:t>
            </a:r>
            <a:endParaRPr lang="es-PE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8E6572-7662-E95C-31FE-96F3ADB49A1B}"/>
              </a:ext>
            </a:extLst>
          </p:cNvPr>
          <p:cNvSpPr txBox="1"/>
          <p:nvPr/>
        </p:nvSpPr>
        <p:spPr>
          <a:xfrm>
            <a:off x="511865" y="1497496"/>
            <a:ext cx="116801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Involucra el acceso un medio de comunicación puede ser cableado(ex. Ethernet) o inalámbrico(ex. </a:t>
            </a:r>
            <a:r>
              <a:rPr lang="es-MX" sz="2800" b="1" dirty="0" err="1">
                <a:highlight>
                  <a:srgbClr val="FFFF00"/>
                </a:highlight>
                <a:latin typeface="Aptos" panose="020B0004020202020204" pitchFamily="34" charset="0"/>
              </a:rPr>
              <a:t>WiFi</a:t>
            </a:r>
            <a:r>
              <a:rPr lang="es-MX" sz="2800" dirty="0">
                <a:latin typeface="Aptos" panose="020B0004020202020204" pitchFamily="34" charset="0"/>
              </a:rPr>
              <a:t>)</a:t>
            </a:r>
          </a:p>
          <a:p>
            <a:endParaRPr lang="es-MX" sz="2800" dirty="0">
              <a:latin typeface="Aptos" panose="020B0004020202020204" pitchFamily="34" charset="0"/>
            </a:endParaRPr>
          </a:p>
          <a:p>
            <a:endParaRPr lang="es-MX" sz="2800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Suele haber un punto de acceso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(AP) </a:t>
            </a:r>
            <a:r>
              <a:rPr lang="es-MX" sz="2800" dirty="0">
                <a:latin typeface="Aptos" panose="020B0004020202020204" pitchFamily="34" charset="0"/>
              </a:rPr>
              <a:t>o puerta de enlace</a:t>
            </a:r>
            <a:r>
              <a:rPr lang="es-MX" sz="2800" b="1" dirty="0">
                <a:latin typeface="Aptos" panose="020B0004020202020204" pitchFamily="34" charset="0"/>
              </a:rPr>
              <a:t>(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Gateway</a:t>
            </a:r>
            <a:r>
              <a:rPr lang="es-MX" sz="2800" b="1" dirty="0">
                <a:latin typeface="Aptos" panose="020B0004020202020204" pitchFamily="34" charset="0"/>
              </a:rPr>
              <a:t>) </a:t>
            </a:r>
            <a:r>
              <a:rPr lang="es-MX" sz="2800" dirty="0">
                <a:latin typeface="Aptos" panose="020B0004020202020204" pitchFamily="34" charset="0"/>
              </a:rPr>
              <a:t>al cual conectarse.</a:t>
            </a:r>
          </a:p>
          <a:p>
            <a:endParaRPr lang="es-MX" sz="2800" dirty="0">
              <a:latin typeface="Aptos" panose="020B0004020202020204" pitchFamily="34" charset="0"/>
            </a:endParaRPr>
          </a:p>
          <a:p>
            <a:endParaRPr lang="es-MX" sz="2800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Un dispositivo basado en </a:t>
            </a:r>
            <a:r>
              <a:rPr lang="es-MX" sz="2800" dirty="0">
                <a:highlight>
                  <a:srgbClr val="FFFF00"/>
                </a:highlight>
                <a:latin typeface="Aptos" panose="020B0004020202020204" pitchFamily="34" charset="0"/>
              </a:rPr>
              <a:t>MCU que recolecte datos debe contar primero con una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capa de código </a:t>
            </a:r>
            <a:r>
              <a:rPr lang="es-MX" sz="2800" dirty="0">
                <a:latin typeface="Aptos" panose="020B0004020202020204" pitchFamily="34" charset="0"/>
              </a:rPr>
              <a:t>para acceder al medio(</a:t>
            </a:r>
            <a:r>
              <a:rPr lang="es-MX" sz="2800" b="1" dirty="0" err="1">
                <a:latin typeface="Aptos" panose="020B0004020202020204" pitchFamily="34" charset="0"/>
              </a:rPr>
              <a:t>WiFi</a:t>
            </a:r>
            <a:r>
              <a:rPr lang="es-MX" sz="2800" dirty="0">
                <a:latin typeface="Aptos" panose="020B0004020202020204" pitchFamily="34" charset="0"/>
              </a:rPr>
              <a:t>) y poder evaluarse su estado de conectividad (</a:t>
            </a:r>
            <a:r>
              <a:rPr lang="es-MX" sz="2800" b="1" dirty="0" err="1">
                <a:latin typeface="Aptos" panose="020B0004020202020204" pitchFamily="34" charset="0"/>
              </a:rPr>
              <a:t>Direccion</a:t>
            </a:r>
            <a:r>
              <a:rPr lang="es-MX" sz="2800" b="1" dirty="0">
                <a:latin typeface="Aptos" panose="020B0004020202020204" pitchFamily="34" charset="0"/>
              </a:rPr>
              <a:t> IP ,</a:t>
            </a:r>
            <a:r>
              <a:rPr lang="es-MX" sz="2800" b="1" dirty="0" err="1">
                <a:latin typeface="Aptos" panose="020B0004020202020204" pitchFamily="34" charset="0"/>
              </a:rPr>
              <a:t>Direccion</a:t>
            </a:r>
            <a:r>
              <a:rPr lang="es-MX" sz="2800" b="1" dirty="0">
                <a:latin typeface="Aptos" panose="020B0004020202020204" pitchFamily="34" charset="0"/>
              </a:rPr>
              <a:t> MAC , conectado? </a:t>
            </a:r>
            <a:r>
              <a:rPr lang="es-MX" sz="2800" dirty="0">
                <a:latin typeface="Aptos" panose="020B0004020202020204" pitchFamily="34" charset="0"/>
              </a:rPr>
              <a:t>)</a:t>
            </a:r>
            <a:endParaRPr lang="es-PE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1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6971B95-9006-D9DC-261B-1361B8E4331E}"/>
              </a:ext>
            </a:extLst>
          </p:cNvPr>
          <p:cNvSpPr txBox="1"/>
          <p:nvPr/>
        </p:nvSpPr>
        <p:spPr>
          <a:xfrm>
            <a:off x="732183" y="277767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Medio de Transmisión</a:t>
            </a:r>
            <a:endParaRPr lang="es-PE" sz="4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712E61-AF6F-B551-2D30-CF49C29F84BA}"/>
              </a:ext>
            </a:extLst>
          </p:cNvPr>
          <p:cNvSpPr txBox="1"/>
          <p:nvPr/>
        </p:nvSpPr>
        <p:spPr>
          <a:xfrm>
            <a:off x="185883" y="1465257"/>
            <a:ext cx="114598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La placa </a:t>
            </a:r>
            <a:r>
              <a:rPr lang="es-MX" sz="2800" b="1" dirty="0" err="1">
                <a:highlight>
                  <a:srgbClr val="FFFF00"/>
                </a:highlight>
                <a:latin typeface="Aptos" panose="020B0004020202020204" pitchFamily="34" charset="0"/>
              </a:rPr>
              <a:t>NodeMCU</a:t>
            </a:r>
            <a:r>
              <a:rPr lang="es-MX" sz="2800" dirty="0">
                <a:latin typeface="Aptos" panose="020B0004020202020204" pitchFamily="34" charset="0"/>
              </a:rPr>
              <a:t> basada en ESP8266 suele tener HW de </a:t>
            </a:r>
            <a:r>
              <a:rPr lang="es-MX" sz="2800" dirty="0" err="1">
                <a:latin typeface="Aptos" panose="020B0004020202020204" pitchFamily="34" charset="0"/>
              </a:rPr>
              <a:t>WiFi</a:t>
            </a:r>
            <a:r>
              <a:rPr lang="es-MX" sz="2800" dirty="0">
                <a:latin typeface="Aptos" panose="020B0004020202020204" pitchFamily="34" charset="0"/>
              </a:rPr>
              <a:t> incorporado así como demás pines para poder leer sensores o escribir en actuadores.</a:t>
            </a: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b="1" dirty="0">
                <a:latin typeface="Aptos" panose="020B0004020202020204" pitchFamily="34" charset="0"/>
              </a:rPr>
              <a:t>OBS</a:t>
            </a:r>
            <a:r>
              <a:rPr lang="es-MX" sz="2800" dirty="0">
                <a:latin typeface="Aptos" panose="020B0004020202020204" pitchFamily="34" charset="0"/>
              </a:rPr>
              <a:t>: Se debe contar con la data de instrumentación del mundo físico y el </a:t>
            </a:r>
            <a:r>
              <a:rPr lang="es-MX" sz="2800" b="1" i="1" dirty="0">
                <a:latin typeface="Aptos" panose="020B0004020202020204" pitchFamily="34" charset="0"/>
                <a:hlinkClick r:id="rId2"/>
              </a:rPr>
              <a:t>driver USB instalado de Silicon </a:t>
            </a:r>
            <a:r>
              <a:rPr lang="es-MX" sz="2800" b="1" i="1" dirty="0" err="1">
                <a:latin typeface="Aptos" panose="020B0004020202020204" pitchFamily="34" charset="0"/>
                <a:hlinkClick r:id="rId2"/>
              </a:rPr>
              <a:t>Labs</a:t>
            </a:r>
            <a:endParaRPr lang="es-MX" sz="2800" b="1" i="1" dirty="0">
              <a:latin typeface="Aptos" panose="020B0004020202020204" pitchFamily="34" charset="0"/>
            </a:endParaRPr>
          </a:p>
          <a:p>
            <a:pPr algn="just"/>
            <a:endParaRPr lang="es-MX" sz="2800" b="1" i="1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b="1" i="1" dirty="0">
                <a:latin typeface="Aptos" panose="020B0004020202020204" pitchFamily="34" charset="0"/>
              </a:rPr>
              <a:t>OBS: </a:t>
            </a:r>
            <a:r>
              <a:rPr lang="es-MX" sz="2800" i="1" dirty="0">
                <a:latin typeface="Aptos" panose="020B0004020202020204" pitchFamily="34" charset="0"/>
              </a:rPr>
              <a:t>Cuidado , </a:t>
            </a:r>
            <a:r>
              <a:rPr lang="es-MX" sz="2800" dirty="0">
                <a:latin typeface="Aptos" panose="020B0004020202020204" pitchFamily="34" charset="0"/>
              </a:rPr>
              <a:t>Los niveles lógicos son de 3.3V</a:t>
            </a:r>
            <a:endParaRPr lang="es-MX" sz="2800" i="1" dirty="0">
              <a:latin typeface="Aptos" panose="020B0004020202020204" pitchFamily="34" charset="0"/>
            </a:endParaRP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Ver a continuación:</a:t>
            </a:r>
          </a:p>
        </p:txBody>
      </p:sp>
    </p:spTree>
    <p:extLst>
      <p:ext uri="{BB962C8B-B14F-4D97-AF65-F5344CB8AC3E}">
        <p14:creationId xmlns:p14="http://schemas.microsoft.com/office/powerpoint/2010/main" val="420956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F3D4B3-C81E-C5EF-694F-64C37A87F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0" t="23271" r="4179" b="10628"/>
          <a:stretch/>
        </p:blipFill>
        <p:spPr>
          <a:xfrm>
            <a:off x="294385" y="453787"/>
            <a:ext cx="11603230" cy="62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74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6DECC0-7ADF-BFC7-5141-7D1E077B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94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1CAA85-F694-A4CB-748A-BB32A428777A}"/>
              </a:ext>
            </a:extLst>
          </p:cNvPr>
          <p:cNvSpPr txBox="1"/>
          <p:nvPr/>
        </p:nvSpPr>
        <p:spPr>
          <a:xfrm>
            <a:off x="732183" y="277767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API  Librería Arduino: ESP8266</a:t>
            </a:r>
            <a:endParaRPr lang="es-PE" sz="4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005588-B26D-ACD9-2BA2-FFA1323EB6A2}"/>
              </a:ext>
            </a:extLst>
          </p:cNvPr>
          <p:cNvSpPr txBox="1"/>
          <p:nvPr/>
        </p:nvSpPr>
        <p:spPr>
          <a:xfrm>
            <a:off x="445189" y="1391480"/>
            <a:ext cx="12033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En modo estación </a:t>
            </a:r>
            <a:r>
              <a:rPr lang="es-MX" sz="2800" b="1" dirty="0">
                <a:latin typeface="Aptos" panose="020B0004020202020204" pitchFamily="34" charset="0"/>
              </a:rPr>
              <a:t>(STA) </a:t>
            </a:r>
            <a:r>
              <a:rPr lang="es-MX" sz="2800" dirty="0">
                <a:latin typeface="Aptos" panose="020B0004020202020204" pitchFamily="34" charset="0"/>
              </a:rPr>
              <a:t>:                   </a:t>
            </a:r>
            <a:r>
              <a:rPr lang="es-PE" sz="2800" dirty="0">
                <a:solidFill>
                  <a:srgbClr val="728E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#include</a:t>
            </a:r>
            <a:r>
              <a:rPr lang="es-PE" sz="2800" dirty="0">
                <a:solidFill>
                  <a:srgbClr val="4E5B6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s-PE" sz="2800" dirty="0">
                <a:solidFill>
                  <a:srgbClr val="005C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&lt;ESP8266WiFi.h&gt;</a:t>
            </a:r>
            <a:endParaRPr lang="es-PE" sz="2800" dirty="0">
              <a:solidFill>
                <a:srgbClr val="4E5B61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1DD4C7-045B-7882-D387-EC300867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5" y="2127576"/>
            <a:ext cx="12023615" cy="44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998260-ECCA-B1F9-BEBB-85BC6EEA75B0}"/>
              </a:ext>
            </a:extLst>
          </p:cNvPr>
          <p:cNvSpPr txBox="1"/>
          <p:nvPr/>
        </p:nvSpPr>
        <p:spPr>
          <a:xfrm>
            <a:off x="732183" y="277767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Protocolo de comunicación</a:t>
            </a:r>
            <a:endParaRPr lang="es-PE" sz="4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EDE4C0-7F0D-5E21-1BEE-E452164EF90A}"/>
              </a:ext>
            </a:extLst>
          </p:cNvPr>
          <p:cNvSpPr txBox="1"/>
          <p:nvPr/>
        </p:nvSpPr>
        <p:spPr>
          <a:xfrm>
            <a:off x="732183" y="1828800"/>
            <a:ext cx="11012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La data a transmitir sigue normas y reglas: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HTTP</a:t>
            </a:r>
            <a:r>
              <a:rPr lang="es-MX" sz="2800" dirty="0">
                <a:latin typeface="Aptos" panose="020B0004020202020204" pitchFamily="34" charset="0"/>
              </a:rPr>
              <a:t>, MQTT, FTP, SMNTP</a:t>
            </a:r>
          </a:p>
          <a:p>
            <a:endParaRPr lang="es-MX" sz="2800" dirty="0">
              <a:latin typeface="Aptos" panose="020B0004020202020204" pitchFamily="34" charset="0"/>
            </a:endParaRPr>
          </a:p>
          <a:p>
            <a:endParaRPr lang="es-MX" sz="28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b="1" dirty="0">
                <a:latin typeface="Aptos" panose="020B0004020202020204" pitchFamily="34" charset="0"/>
              </a:rPr>
              <a:t>HTTP</a:t>
            </a:r>
            <a:r>
              <a:rPr lang="es-MX" sz="2800" dirty="0">
                <a:latin typeface="Aptos" panose="020B0004020202020204" pitchFamily="34" charset="0"/>
              </a:rPr>
              <a:t> fue de los primeros al surgir internet  aun se usa</a:t>
            </a:r>
            <a:endParaRPr lang="es-PE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2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es el Internet de las Cosas – IoT? - Centro de Ciencia y Tecnología de  Antioquia - CTA">
            <a:extLst>
              <a:ext uri="{FF2B5EF4-FFF2-40B4-BE49-F238E27FC236}">
                <a16:creationId xmlns:a16="http://schemas.microsoft.com/office/drawing/2014/main" id="{6F6E4935-C600-E02A-0982-22A075626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5" y="0"/>
            <a:ext cx="107872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89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07295-6B01-1C83-D1EE-E795D1556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3726" r="-809" b="10550"/>
          <a:stretch/>
        </p:blipFill>
        <p:spPr bwMode="auto">
          <a:xfrm>
            <a:off x="114300" y="0"/>
            <a:ext cx="12015142" cy="667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42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3F4448-896D-63BB-EE75-87213D4D0885}"/>
              </a:ext>
            </a:extLst>
          </p:cNvPr>
          <p:cNvSpPr txBox="1"/>
          <p:nvPr/>
        </p:nvSpPr>
        <p:spPr>
          <a:xfrm>
            <a:off x="732183" y="277767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Protocolo de comunicación: HTTP</a:t>
            </a:r>
            <a:endParaRPr lang="es-PE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29B89D-4352-E5DE-BC8C-4FFB231511C1}"/>
              </a:ext>
            </a:extLst>
          </p:cNvPr>
          <p:cNvSpPr txBox="1"/>
          <p:nvPr/>
        </p:nvSpPr>
        <p:spPr>
          <a:xfrm>
            <a:off x="447261" y="1575030"/>
            <a:ext cx="120296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Trabaja en base al método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Petición(cliente)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  <a:sym typeface="Wingdings" panose="05000000000000000000" pitchFamily="2" charset="2"/>
              </a:rPr>
              <a:t>Respuesta(servidor)</a:t>
            </a:r>
          </a:p>
          <a:p>
            <a:endParaRPr lang="es-MX" sz="2800" b="1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Las peticiones se hacen hacia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  <a:sym typeface="Wingdings" panose="05000000000000000000" pitchFamily="2" charset="2"/>
              </a:rPr>
              <a:t>dirección IP del servidor </a:t>
            </a: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, cuya estructura seria</a:t>
            </a:r>
            <a:r>
              <a:rPr lang="es-MX" sz="2800" dirty="0">
                <a:highlight>
                  <a:srgbClr val="FFFF00"/>
                </a:highlight>
                <a:latin typeface="Aptos" panose="020B0004020202020204" pitchFamily="34" charset="0"/>
                <a:sym typeface="Wingdings" panose="05000000000000000000" pitchFamily="2" charset="2"/>
              </a:rPr>
              <a:t>: 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  <a:sym typeface="Wingdings" panose="05000000000000000000" pitchFamily="2" charset="2"/>
              </a:rPr>
              <a:t>[protocolo]://[IP servidor]/[recurso</a:t>
            </a:r>
            <a:r>
              <a:rPr lang="es-MX" sz="2800" b="1" dirty="0">
                <a:latin typeface="Aptos" panose="020B0004020202020204" pitchFamily="34" charset="0"/>
                <a:sym typeface="Wingdings" panose="05000000000000000000" pitchFamily="2" charset="2"/>
              </a:rPr>
              <a:t>]</a:t>
            </a:r>
          </a:p>
          <a:p>
            <a:endParaRPr lang="es-MX" sz="28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Por decir: </a:t>
            </a: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  <a:hlinkClick r:id="rId2"/>
              </a:rPr>
              <a:t>http://192.168.1.3:80/index.html</a:t>
            </a:r>
            <a:endParaRPr lang="es-MX" sz="28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endParaRPr lang="es-MX" sz="28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O también </a:t>
            </a: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  <a:hlinkClick r:id="rId3"/>
              </a:rPr>
              <a:t>http://www.youtube.com/index.html</a:t>
            </a: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</a:p>
          <a:p>
            <a:endParaRPr lang="es-MX" sz="28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El </a:t>
            </a:r>
            <a:r>
              <a:rPr lang="es-MX" sz="2800" b="1" dirty="0">
                <a:latin typeface="Aptos" panose="020B0004020202020204" pitchFamily="34" charset="0"/>
                <a:sym typeface="Wingdings" panose="05000000000000000000" pitchFamily="2" charset="2"/>
              </a:rPr>
              <a:t>puerto (80) </a:t>
            </a: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suele ser tácito y el </a:t>
            </a:r>
            <a:r>
              <a:rPr lang="es-MX" sz="2800" b="1" dirty="0">
                <a:latin typeface="Aptos" panose="020B0004020202020204" pitchFamily="34" charset="0"/>
                <a:sym typeface="Wingdings" panose="05000000000000000000" pitchFamily="2" charset="2"/>
              </a:rPr>
              <a:t>HOME</a:t>
            </a: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 lo completa los navegadores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857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3F4448-896D-63BB-EE75-87213D4D0885}"/>
              </a:ext>
            </a:extLst>
          </p:cNvPr>
          <p:cNvSpPr txBox="1"/>
          <p:nvPr/>
        </p:nvSpPr>
        <p:spPr>
          <a:xfrm>
            <a:off x="732182" y="129773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Protocolo de comunicación: HTTP</a:t>
            </a:r>
            <a:endParaRPr lang="es-PE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29B89D-4352-E5DE-BC8C-4FFB231511C1}"/>
              </a:ext>
            </a:extLst>
          </p:cNvPr>
          <p:cNvSpPr txBox="1"/>
          <p:nvPr/>
        </p:nvSpPr>
        <p:spPr>
          <a:xfrm>
            <a:off x="447261" y="1205948"/>
            <a:ext cx="12029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Una vez hecha la petición , el cliente debe incluir el método(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GET</a:t>
            </a:r>
            <a:r>
              <a:rPr lang="es-MX" sz="2800" dirty="0">
                <a:latin typeface="Aptos" panose="020B0004020202020204" pitchFamily="34" charset="0"/>
              </a:rPr>
              <a:t>) y las </a:t>
            </a:r>
            <a:r>
              <a:rPr lang="es-MX" sz="2800" b="1" dirty="0">
                <a:latin typeface="Aptos" panose="020B0004020202020204" pitchFamily="34" charset="0"/>
              </a:rPr>
              <a:t>cabeceras o </a:t>
            </a:r>
            <a:r>
              <a:rPr lang="es-MX" sz="2800" b="1" dirty="0" err="1">
                <a:latin typeface="Aptos" panose="020B0004020202020204" pitchFamily="34" charset="0"/>
              </a:rPr>
              <a:t>headers</a:t>
            </a:r>
            <a:r>
              <a:rPr lang="es-MX" sz="2800" dirty="0">
                <a:latin typeface="Aptos" panose="020B0004020202020204" pitchFamily="34" charset="0"/>
              </a:rPr>
              <a:t>: como formato de texto plano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FC605F-9362-3641-D88D-C7EC9142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42" y="2466789"/>
            <a:ext cx="8040177" cy="41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9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3F4448-896D-63BB-EE75-87213D4D0885}"/>
              </a:ext>
            </a:extLst>
          </p:cNvPr>
          <p:cNvSpPr txBox="1"/>
          <p:nvPr/>
        </p:nvSpPr>
        <p:spPr>
          <a:xfrm>
            <a:off x="732182" y="0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Protocolo de comunicación: HTTP</a:t>
            </a:r>
            <a:endParaRPr lang="es-PE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29B89D-4352-E5DE-BC8C-4FFB231511C1}"/>
              </a:ext>
            </a:extLst>
          </p:cNvPr>
          <p:cNvSpPr txBox="1"/>
          <p:nvPr/>
        </p:nvSpPr>
        <p:spPr>
          <a:xfrm>
            <a:off x="447260" y="888182"/>
            <a:ext cx="12029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Una vez hecha la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petición</a:t>
            </a:r>
            <a:r>
              <a:rPr lang="es-MX" sz="2800" dirty="0">
                <a:latin typeface="Aptos" panose="020B0004020202020204" pitchFamily="34" charset="0"/>
              </a:rPr>
              <a:t>, el servidor da una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respuesta</a:t>
            </a:r>
            <a:r>
              <a:rPr lang="es-MX" sz="2800" dirty="0">
                <a:latin typeface="Aptos" panose="020B0004020202020204" pitchFamily="34" charset="0"/>
              </a:rPr>
              <a:t> mediante un código </a:t>
            </a:r>
            <a:r>
              <a:rPr lang="es-MX" sz="2800" b="1" dirty="0">
                <a:latin typeface="Aptos" panose="020B0004020202020204" pitchFamily="34" charset="0"/>
              </a:rPr>
              <a:t>(200), </a:t>
            </a:r>
            <a:r>
              <a:rPr lang="es-MX" sz="2800" dirty="0">
                <a:latin typeface="Aptos" panose="020B0004020202020204" pitchFamily="34" charset="0"/>
              </a:rPr>
              <a:t>cabeceras y </a:t>
            </a:r>
            <a:r>
              <a:rPr lang="es-MX" sz="2800" b="1" dirty="0">
                <a:latin typeface="Aptos" panose="020B0004020202020204" pitchFamily="34" charset="0"/>
              </a:rPr>
              <a:t>contenido</a:t>
            </a:r>
            <a:r>
              <a:rPr lang="es-MX" sz="2800" dirty="0">
                <a:latin typeface="Aptos" panose="020B0004020202020204" pitchFamily="34" charset="0"/>
              </a:rPr>
              <a:t>(</a:t>
            </a:r>
            <a:r>
              <a:rPr lang="es-MX" sz="2800" b="1" dirty="0" err="1">
                <a:latin typeface="Aptos" panose="020B0004020202020204" pitchFamily="34" charset="0"/>
              </a:rPr>
              <a:t>html</a:t>
            </a:r>
            <a:r>
              <a:rPr lang="es-MX" sz="2800" dirty="0">
                <a:latin typeface="Aptos" panose="020B0004020202020204" pitchFamily="34" charset="0"/>
              </a:rPr>
              <a:t>) </a:t>
            </a:r>
            <a:endParaRPr lang="es-PE" sz="2800" dirty="0">
              <a:latin typeface="Aptos" panose="020B00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E8286A-DAAE-9436-8579-B79F65C3F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60" y="2093552"/>
            <a:ext cx="8819322" cy="46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581579-70F1-5458-A769-29AEDE74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6" y="46550"/>
            <a:ext cx="11905697" cy="66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3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EA4237-F752-69B0-A1E7-95FBD9320FE9}"/>
              </a:ext>
            </a:extLst>
          </p:cNvPr>
          <p:cNvSpPr txBox="1"/>
          <p:nvPr/>
        </p:nvSpPr>
        <p:spPr>
          <a:xfrm>
            <a:off x="732183" y="277767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API  Librería Arduino: ESP8266</a:t>
            </a:r>
            <a:endParaRPr lang="es-PE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DCFD9B-301D-5468-4D91-09FAAD4F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19" y="2689859"/>
            <a:ext cx="11888581" cy="347852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33F505-EEC5-F38C-C4DA-17987BD8A148}"/>
              </a:ext>
            </a:extLst>
          </p:cNvPr>
          <p:cNvSpPr txBox="1"/>
          <p:nvPr/>
        </p:nvSpPr>
        <p:spPr>
          <a:xfrm>
            <a:off x="445189" y="1186099"/>
            <a:ext cx="12033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Como </a:t>
            </a:r>
            <a:r>
              <a:rPr lang="es-MX" sz="2800" b="1" dirty="0">
                <a:latin typeface="Aptos" panose="020B0004020202020204" pitchFamily="34" charset="0"/>
              </a:rPr>
              <a:t>cliente  </a:t>
            </a:r>
            <a:r>
              <a:rPr lang="es-MX" sz="2800" dirty="0">
                <a:latin typeface="Aptos" panose="020B0004020202020204" pitchFamily="34" charset="0"/>
              </a:rPr>
              <a:t>                 </a:t>
            </a:r>
            <a:r>
              <a:rPr lang="es-PE" sz="2800" b="0" dirty="0">
                <a:solidFill>
                  <a:srgbClr val="728E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#include</a:t>
            </a:r>
            <a:r>
              <a:rPr lang="es-PE" sz="2800" b="0" dirty="0">
                <a:solidFill>
                  <a:srgbClr val="4E5B6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s-PE" sz="2800" b="0" dirty="0">
                <a:solidFill>
                  <a:srgbClr val="005C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&lt;ESP8266HTTPClient.h&gt;</a:t>
            </a:r>
            <a:endParaRPr lang="es-PE" sz="2800" b="0" dirty="0">
              <a:solidFill>
                <a:srgbClr val="4E5B61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C291CA-7941-5D16-E2E2-E3436D338D45}"/>
              </a:ext>
            </a:extLst>
          </p:cNvPr>
          <p:cNvSpPr txBox="1"/>
          <p:nvPr/>
        </p:nvSpPr>
        <p:spPr>
          <a:xfrm>
            <a:off x="445189" y="1735752"/>
            <a:ext cx="12581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E</a:t>
            </a:r>
            <a:r>
              <a:rPr lang="es-PE" sz="2800" dirty="0">
                <a:latin typeface="Aptos" panose="020B0004020202020204" pitchFamily="34" charset="0"/>
              </a:rPr>
              <a:t>n el método </a:t>
            </a:r>
            <a:r>
              <a:rPr lang="es-PE" sz="2800" b="1" dirty="0" err="1">
                <a:highlight>
                  <a:srgbClr val="FFFF00"/>
                </a:highlight>
                <a:latin typeface="Aptos" panose="020B0004020202020204" pitchFamily="34" charset="0"/>
              </a:rPr>
              <a:t>begin</a:t>
            </a:r>
            <a:r>
              <a:rPr lang="es-PE" sz="2800" b="1" dirty="0">
                <a:highlight>
                  <a:srgbClr val="FFFF00"/>
                </a:highlight>
                <a:latin typeface="Aptos" panose="020B0004020202020204" pitchFamily="34" charset="0"/>
              </a:rPr>
              <a:t>() </a:t>
            </a:r>
            <a:r>
              <a:rPr lang="es-PE" sz="2800" dirty="0">
                <a:latin typeface="Aptos" panose="020B0004020202020204" pitchFamily="34" charset="0"/>
              </a:rPr>
              <a:t>va como </a:t>
            </a:r>
            <a:r>
              <a:rPr lang="es-PE" sz="2800" dirty="0" err="1">
                <a:latin typeface="Aptos" panose="020B0004020202020204" pitchFamily="34" charset="0"/>
              </a:rPr>
              <a:t>arg</a:t>
            </a:r>
            <a:r>
              <a:rPr lang="es-PE" sz="2800" dirty="0">
                <a:latin typeface="Aptos" panose="020B0004020202020204" pitchFamily="34" charset="0"/>
              </a:rPr>
              <a:t> la url: </a:t>
            </a:r>
            <a:r>
              <a:rPr lang="es-MX" sz="2800" b="1" dirty="0">
                <a:latin typeface="Aptos" panose="020B0004020202020204" pitchFamily="34" charset="0"/>
                <a:sym typeface="Wingdings" panose="05000000000000000000" pitchFamily="2" charset="2"/>
              </a:rPr>
              <a:t>[protocolo]://[IP servidor]/[recurso]</a:t>
            </a:r>
          </a:p>
        </p:txBody>
      </p:sp>
    </p:spTree>
    <p:extLst>
      <p:ext uri="{BB962C8B-B14F-4D97-AF65-F5344CB8AC3E}">
        <p14:creationId xmlns:p14="http://schemas.microsoft.com/office/powerpoint/2010/main" val="1303219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EA4237-F752-69B0-A1E7-95FBD9320FE9}"/>
              </a:ext>
            </a:extLst>
          </p:cNvPr>
          <p:cNvSpPr txBox="1"/>
          <p:nvPr/>
        </p:nvSpPr>
        <p:spPr>
          <a:xfrm>
            <a:off x="732182" y="145246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API  Librería Arduino: ESP8266</a:t>
            </a:r>
            <a:endParaRPr lang="es-PE" sz="4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C291CA-7941-5D16-E2E2-E3436D338D45}"/>
              </a:ext>
            </a:extLst>
          </p:cNvPr>
          <p:cNvSpPr txBox="1"/>
          <p:nvPr/>
        </p:nvSpPr>
        <p:spPr>
          <a:xfrm>
            <a:off x="165133" y="1085509"/>
            <a:ext cx="118617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2800" b="1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Enseguida debe enviarse el método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  <a:sym typeface="Wingdings" panose="05000000000000000000" pitchFamily="2" charset="2"/>
              </a:rPr>
              <a:t>GET</a:t>
            </a: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 a fin de enviar la petición al servidor.</a:t>
            </a:r>
          </a:p>
          <a:p>
            <a:pPr algn="just"/>
            <a:endParaRPr lang="es-MX" sz="28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algn="just"/>
            <a:endParaRPr lang="es-MX" sz="28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E</a:t>
            </a:r>
            <a:r>
              <a:rPr lang="es-PE" sz="2800" dirty="0">
                <a:latin typeface="Aptos" panose="020B0004020202020204" pitchFamily="34" charset="0"/>
              </a:rPr>
              <a:t>l contenido en lenguaje </a:t>
            </a:r>
            <a:r>
              <a:rPr lang="es-PE" sz="2800" b="1" dirty="0" err="1">
                <a:latin typeface="Aptos" panose="020B0004020202020204" pitchFamily="34" charset="0"/>
              </a:rPr>
              <a:t>html</a:t>
            </a:r>
            <a:r>
              <a:rPr lang="es-PE" sz="2800" dirty="0">
                <a:latin typeface="Aptos" panose="020B0004020202020204" pitchFamily="34" charset="0"/>
              </a:rPr>
              <a:t> que viene desde el servidor se le suele llamar </a:t>
            </a:r>
            <a:r>
              <a:rPr lang="es-MX" sz="2800" b="1" dirty="0" err="1">
                <a:highlight>
                  <a:srgbClr val="FFFF00"/>
                </a:highlight>
                <a:latin typeface="Aptos" panose="020B0004020202020204" pitchFamily="34" charset="0"/>
                <a:sym typeface="Wingdings" panose="05000000000000000000" pitchFamily="2" charset="2"/>
              </a:rPr>
              <a:t>payload</a:t>
            </a:r>
            <a:r>
              <a:rPr lang="es-MX" sz="2800" b="1" dirty="0">
                <a:latin typeface="Aptos" panose="020B0004020202020204" pitchFamily="34" charset="0"/>
                <a:sym typeface="Wingdings" panose="05000000000000000000" pitchFamily="2" charset="2"/>
              </a:rPr>
              <a:t> </a:t>
            </a:r>
            <a:r>
              <a:rPr lang="es-MX" sz="2800" dirty="0">
                <a:latin typeface="Aptos" panose="020B0004020202020204" pitchFamily="34" charset="0"/>
                <a:sym typeface="Wingdings" panose="05000000000000000000" pitchFamily="2" charset="2"/>
              </a:rPr>
              <a:t>y se obtiene como texto crudo: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  <a:sym typeface="Wingdings" panose="05000000000000000000" pitchFamily="2" charset="2"/>
              </a:rPr>
              <a:t>.</a:t>
            </a:r>
            <a:r>
              <a:rPr lang="es-MX" sz="2800" b="1" dirty="0" err="1">
                <a:highlight>
                  <a:srgbClr val="FFFF00"/>
                </a:highlight>
                <a:latin typeface="Aptos" panose="020B0004020202020204" pitchFamily="34" charset="0"/>
                <a:sym typeface="Wingdings" panose="05000000000000000000" pitchFamily="2" charset="2"/>
              </a:rPr>
              <a:t>getString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  <a:sym typeface="Wingdings" panose="05000000000000000000" pitchFamily="2" charset="2"/>
              </a:rPr>
              <a:t>()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800" dirty="0">
              <a:latin typeface="Aptos" panose="020B00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800" b="1" dirty="0">
              <a:latin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AEABE3-48A3-32BA-1AE5-118DD0A6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1" y="4695790"/>
            <a:ext cx="12032974" cy="6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20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B89B8-D262-E17C-EDBE-442CBA987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BA0B-A230-DB2B-B97F-45DB13A8A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b="1" i="1" dirty="0">
                <a:highlight>
                  <a:srgbClr val="FFFF00"/>
                </a:highlight>
              </a:rPr>
              <a:t>EJEMPLO METODO GET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5668E4-B561-90C0-F716-D8DD195EB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/>
          </a:bodyPr>
          <a:lstStyle/>
          <a:p>
            <a:r>
              <a:rPr lang="es-PE" sz="3600" b="1" i="1" dirty="0"/>
              <a:t>CODIGO : </a:t>
            </a:r>
            <a:r>
              <a:rPr lang="es-PE" sz="3600" b="1" i="1" dirty="0">
                <a:highlight>
                  <a:srgbClr val="FFFF00"/>
                </a:highlight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3397141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EA4237-F752-69B0-A1E7-95FBD9320FE9}"/>
              </a:ext>
            </a:extLst>
          </p:cNvPr>
          <p:cNvSpPr txBox="1"/>
          <p:nvPr/>
        </p:nvSpPr>
        <p:spPr>
          <a:xfrm>
            <a:off x="732183" y="264516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APIs</a:t>
            </a:r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 Web</a:t>
            </a:r>
            <a:endParaRPr lang="es-PE" sz="4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C291CA-7941-5D16-E2E2-E3436D338D45}"/>
              </a:ext>
            </a:extLst>
          </p:cNvPr>
          <p:cNvSpPr txBox="1"/>
          <p:nvPr/>
        </p:nvSpPr>
        <p:spPr>
          <a:xfrm>
            <a:off x="330267" y="1629736"/>
            <a:ext cx="118617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Son servidores que dan el servicio de entrega y/o almacenamiento de datos útiles: </a:t>
            </a:r>
            <a:r>
              <a:rPr lang="es-MX" sz="2800" b="1" i="1" dirty="0">
                <a:highlight>
                  <a:srgbClr val="FFFF00"/>
                </a:highlight>
                <a:latin typeface="Aptos" panose="020B0004020202020204" pitchFamily="34" charset="0"/>
              </a:rPr>
              <a:t>Open </a:t>
            </a:r>
            <a:r>
              <a:rPr lang="es-MX" sz="2800" b="1" i="1" dirty="0" err="1">
                <a:highlight>
                  <a:srgbClr val="FFFF00"/>
                </a:highlight>
                <a:latin typeface="Aptos" panose="020B0004020202020204" pitchFamily="34" charset="0"/>
              </a:rPr>
              <a:t>Weather</a:t>
            </a:r>
            <a:r>
              <a:rPr lang="es-MX" sz="2800" b="1" i="1" dirty="0">
                <a:highlight>
                  <a:srgbClr val="FFFF00"/>
                </a:highlight>
                <a:latin typeface="Aptos" panose="020B0004020202020204" pitchFamily="34" charset="0"/>
              </a:rPr>
              <a:t> </a:t>
            </a:r>
            <a:r>
              <a:rPr lang="es-MX" sz="2800" b="1" i="1" dirty="0" err="1">
                <a:highlight>
                  <a:srgbClr val="FFFF00"/>
                </a:highlight>
                <a:latin typeface="Aptos" panose="020B0004020202020204" pitchFamily="34" charset="0"/>
              </a:rPr>
              <a:t>Map</a:t>
            </a:r>
            <a:r>
              <a:rPr lang="es-MX" sz="2800" b="1" i="1" dirty="0">
                <a:highlight>
                  <a:srgbClr val="FFFF00"/>
                </a:highlight>
                <a:latin typeface="Aptos" panose="020B0004020202020204" pitchFamily="34" charset="0"/>
              </a:rPr>
              <a:t>, </a:t>
            </a:r>
            <a:r>
              <a:rPr lang="es-MX" sz="2800" b="1" i="1" dirty="0" err="1">
                <a:highlight>
                  <a:srgbClr val="FFFF00"/>
                </a:highlight>
                <a:latin typeface="Aptos" panose="020B0004020202020204" pitchFamily="34" charset="0"/>
              </a:rPr>
              <a:t>Meteoblue</a:t>
            </a:r>
            <a:r>
              <a:rPr lang="es-MX" sz="2800" dirty="0">
                <a:latin typeface="Aptos" panose="020B0004020202020204" pitchFamily="34" charset="0"/>
              </a:rPr>
              <a:t>…</a:t>
            </a: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En el caso de </a:t>
            </a:r>
            <a:r>
              <a:rPr lang="es-MX" sz="2800" b="1" i="1" dirty="0">
                <a:latin typeface="Aptos" panose="020B0004020202020204" pitchFamily="34" charset="0"/>
                <a:hlinkClick r:id="rId2"/>
              </a:rPr>
              <a:t>Open </a:t>
            </a:r>
            <a:r>
              <a:rPr lang="es-MX" sz="2800" b="1" i="1" dirty="0" err="1">
                <a:latin typeface="Aptos" panose="020B0004020202020204" pitchFamily="34" charset="0"/>
                <a:hlinkClick r:id="rId2"/>
              </a:rPr>
              <a:t>Weather</a:t>
            </a:r>
            <a:r>
              <a:rPr lang="es-MX" sz="2800" b="1" i="1" dirty="0">
                <a:latin typeface="Aptos" panose="020B0004020202020204" pitchFamily="34" charset="0"/>
                <a:hlinkClick r:id="rId2"/>
              </a:rPr>
              <a:t> </a:t>
            </a:r>
            <a:r>
              <a:rPr lang="es-MX" sz="2800" b="1" i="1" dirty="0" err="1">
                <a:latin typeface="Aptos" panose="020B0004020202020204" pitchFamily="34" charset="0"/>
                <a:hlinkClick r:id="rId2"/>
              </a:rPr>
              <a:t>Map</a:t>
            </a:r>
            <a:r>
              <a:rPr lang="es-MX" sz="2800" dirty="0">
                <a:latin typeface="Aptos" panose="020B0004020202020204" pitchFamily="34" charset="0"/>
              </a:rPr>
              <a:t>, es una empresa que da servicios de meteorología ,mediante sensores instalados  en varias partes del planeta.</a:t>
            </a: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Una de sus sub-API es “</a:t>
            </a:r>
            <a:r>
              <a:rPr lang="es-MX" sz="2800" b="1" i="1" dirty="0">
                <a:latin typeface="Aptos" panose="020B0004020202020204" pitchFamily="34" charset="0"/>
                <a:hlinkClick r:id="rId3"/>
              </a:rPr>
              <a:t>Air </a:t>
            </a:r>
            <a:r>
              <a:rPr lang="es-MX" sz="2800" b="1" i="1" dirty="0" err="1">
                <a:latin typeface="Aptos" panose="020B0004020202020204" pitchFamily="34" charset="0"/>
                <a:hlinkClick r:id="rId3"/>
              </a:rPr>
              <a:t>Pollution</a:t>
            </a:r>
            <a:r>
              <a:rPr lang="es-MX" sz="2800" dirty="0">
                <a:latin typeface="Aptos" panose="020B0004020202020204" pitchFamily="34" charset="0"/>
              </a:rPr>
              <a:t>”, entrega información de agentes contaminantes: </a:t>
            </a:r>
            <a:r>
              <a:rPr lang="pt-BR" sz="2800" dirty="0">
                <a:latin typeface="Aptos" panose="020B0004020202020204" pitchFamily="34" charset="0"/>
              </a:rPr>
              <a:t>SO2, NO2, PM10, O3, CO</a:t>
            </a:r>
            <a:endParaRPr lang="es-PE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911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EA4237-F752-69B0-A1E7-95FBD9320FE9}"/>
              </a:ext>
            </a:extLst>
          </p:cNvPr>
          <p:cNvSpPr txBox="1"/>
          <p:nvPr/>
        </p:nvSpPr>
        <p:spPr>
          <a:xfrm>
            <a:off x="732183" y="264516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API Web: Open </a:t>
            </a:r>
            <a:r>
              <a:rPr lang="es-MX" sz="4400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Weather</a:t>
            </a:r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 </a:t>
            </a:r>
            <a:r>
              <a:rPr lang="es-MX" sz="4400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Map</a:t>
            </a:r>
            <a:endParaRPr lang="es-PE" sz="4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C291CA-7941-5D16-E2E2-E3436D338D45}"/>
              </a:ext>
            </a:extLst>
          </p:cNvPr>
          <p:cNvSpPr txBox="1"/>
          <p:nvPr/>
        </p:nvSpPr>
        <p:spPr>
          <a:xfrm>
            <a:off x="165133" y="1222466"/>
            <a:ext cx="122389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En su </a:t>
            </a:r>
            <a:r>
              <a:rPr lang="es-MX" sz="2800" dirty="0" err="1">
                <a:highlight>
                  <a:srgbClr val="FFFF00"/>
                </a:highlight>
                <a:latin typeface="Aptos" panose="020B0004020202020204" pitchFamily="34" charset="0"/>
              </a:rPr>
              <a:t>doc</a:t>
            </a:r>
            <a:r>
              <a:rPr lang="es-MX" sz="2800" dirty="0">
                <a:latin typeface="Aptos" panose="020B0004020202020204" pitchFamily="34" charset="0"/>
              </a:rPr>
              <a:t> suele haber un formato de petición :</a:t>
            </a:r>
          </a:p>
          <a:p>
            <a:pPr algn="just"/>
            <a:r>
              <a:rPr lang="es-MX" sz="2800" dirty="0">
                <a:latin typeface="Aptos" panose="020B0004020202020204" pitchFamily="34" charset="0"/>
              </a:rPr>
              <a:t> </a:t>
            </a:r>
            <a:r>
              <a:rPr lang="es-MX" sz="2800" b="1" dirty="0">
                <a:latin typeface="Aptos" panose="020B0004020202020204" pitchFamily="34" charset="0"/>
              </a:rPr>
              <a:t>http://api.openweathermap.org/data/2.5/air_pollution?lat={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lat</a:t>
            </a:r>
            <a:r>
              <a:rPr lang="es-MX" sz="2800" b="1" dirty="0">
                <a:latin typeface="Aptos" panose="020B0004020202020204" pitchFamily="34" charset="0"/>
              </a:rPr>
              <a:t>}&amp;lon={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lon</a:t>
            </a:r>
            <a:r>
              <a:rPr lang="es-MX" sz="2800" b="1" dirty="0">
                <a:latin typeface="Aptos" panose="020B0004020202020204" pitchFamily="34" charset="0"/>
              </a:rPr>
              <a:t>}&amp;appid={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API </a:t>
            </a:r>
            <a:r>
              <a:rPr lang="es-MX" sz="2800" b="1" dirty="0" err="1">
                <a:highlight>
                  <a:srgbClr val="FFFF00"/>
                </a:highlight>
                <a:latin typeface="Aptos" panose="020B0004020202020204" pitchFamily="34" charset="0"/>
              </a:rPr>
              <a:t>key</a:t>
            </a:r>
            <a:r>
              <a:rPr lang="es-MX" sz="2800" b="1" dirty="0">
                <a:latin typeface="Aptos" panose="020B0004020202020204" pitchFamily="34" charset="0"/>
              </a:rPr>
              <a:t>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5728C9C-0323-CEC0-C0F5-B7BD76924B6E}"/>
              </a:ext>
            </a:extLst>
          </p:cNvPr>
          <p:cNvSpPr txBox="1"/>
          <p:nvPr/>
        </p:nvSpPr>
        <p:spPr>
          <a:xfrm>
            <a:off x="165133" y="3120888"/>
            <a:ext cx="122389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Por ejemplo: </a:t>
            </a: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algn="just"/>
            <a:r>
              <a:rPr lang="es-MX" sz="2800" dirty="0">
                <a:latin typeface="Aptos" panose="020B0004020202020204" pitchFamily="34" charset="0"/>
              </a:rPr>
              <a:t>API Key: abcf4542035084fa5ca8e4697b6bccc6</a:t>
            </a:r>
          </a:p>
          <a:p>
            <a:pPr algn="just"/>
            <a:r>
              <a:rPr lang="es-MX" sz="2800" dirty="0" err="1">
                <a:latin typeface="Aptos" panose="020B0004020202020204" pitchFamily="34" charset="0"/>
              </a:rPr>
              <a:t>Lat</a:t>
            </a:r>
            <a:r>
              <a:rPr lang="es-MX" sz="2800" dirty="0">
                <a:latin typeface="Aptos" panose="020B0004020202020204" pitchFamily="34" charset="0"/>
              </a:rPr>
              <a:t>:   (ver</a:t>
            </a:r>
            <a:r>
              <a:rPr lang="es-MX" sz="2800" b="1" dirty="0">
                <a:latin typeface="Aptos" panose="020B0004020202020204" pitchFamily="34" charset="0"/>
              </a:rPr>
              <a:t> </a:t>
            </a:r>
            <a:r>
              <a:rPr lang="es-MX" sz="2800" b="1" dirty="0" err="1">
                <a:latin typeface="Aptos" panose="020B0004020202020204" pitchFamily="34" charset="0"/>
              </a:rPr>
              <a:t>google</a:t>
            </a:r>
            <a:r>
              <a:rPr lang="es-MX" sz="2800" b="1" dirty="0">
                <a:latin typeface="Aptos" panose="020B0004020202020204" pitchFamily="34" charset="0"/>
              </a:rPr>
              <a:t> </a:t>
            </a:r>
            <a:r>
              <a:rPr lang="es-MX" sz="2800" b="1" dirty="0" err="1">
                <a:latin typeface="Aptos" panose="020B0004020202020204" pitchFamily="34" charset="0"/>
              </a:rPr>
              <a:t>maps</a:t>
            </a:r>
            <a:r>
              <a:rPr lang="es-MX" sz="2800" dirty="0">
                <a:latin typeface="Aptos" panose="020B0004020202020204" pitchFamily="34" charset="0"/>
              </a:rPr>
              <a:t>)  -12.056860</a:t>
            </a:r>
          </a:p>
          <a:p>
            <a:pPr algn="just"/>
            <a:r>
              <a:rPr lang="es-MX" sz="2800" dirty="0">
                <a:latin typeface="Aptos" panose="020B0004020202020204" pitchFamily="34" charset="0"/>
              </a:rPr>
              <a:t>Long: ver </a:t>
            </a:r>
            <a:r>
              <a:rPr lang="es-MX" sz="2800" dirty="0" err="1">
                <a:latin typeface="Aptos" panose="020B0004020202020204" pitchFamily="34" charset="0"/>
              </a:rPr>
              <a:t>google</a:t>
            </a:r>
            <a:r>
              <a:rPr lang="es-MX" sz="2800" dirty="0">
                <a:latin typeface="Aptos" panose="020B0004020202020204" pitchFamily="34" charset="0"/>
              </a:rPr>
              <a:t> </a:t>
            </a:r>
            <a:r>
              <a:rPr lang="es-MX" sz="2800" dirty="0" err="1">
                <a:latin typeface="Aptos" panose="020B0004020202020204" pitchFamily="34" charset="0"/>
              </a:rPr>
              <a:t>maps</a:t>
            </a:r>
            <a:r>
              <a:rPr lang="es-MX" sz="2800" dirty="0">
                <a:latin typeface="Aptos" panose="020B0004020202020204" pitchFamily="34" charset="0"/>
              </a:rPr>
              <a:t>     -77.061921</a:t>
            </a:r>
          </a:p>
          <a:p>
            <a:pPr algn="just"/>
            <a:endParaRPr lang="es-MX" sz="2800" b="1" dirty="0">
              <a:latin typeface="Aptos" panose="020B0004020202020204" pitchFamily="34" charset="0"/>
            </a:endParaRPr>
          </a:p>
          <a:p>
            <a:pPr algn="just"/>
            <a:r>
              <a:rPr lang="es-MX" sz="2800" b="1" dirty="0">
                <a:latin typeface="Aptos" panose="020B0004020202020204" pitchFamily="34" charset="0"/>
              </a:rPr>
              <a:t>http://api.openweathermap.org/data/2.5/air_pollution?lat=-12.060496&amp;lon=-77.059052&amp;appid=abcf4542035084fa5ca8e4697b6bccc6</a:t>
            </a:r>
          </a:p>
          <a:p>
            <a:pPr algn="just"/>
            <a:r>
              <a:rPr lang="es-MX" sz="2800" dirty="0">
                <a:latin typeface="Aptos" panose="020B0004020202020204" pitchFamily="34" charset="0"/>
              </a:rPr>
              <a:t> </a:t>
            </a:r>
            <a:endParaRPr lang="es-MX" sz="28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8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AB062-50B9-686B-E5D5-763998DD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988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s-ES" sz="6600" b="1" dirty="0"/>
              <a:t>¿Qué es </a:t>
            </a:r>
            <a:r>
              <a:rPr lang="es-ES" sz="6600" b="1" i="1" dirty="0" err="1">
                <a:hlinkClick r:id="rId2"/>
              </a:rPr>
              <a:t>IoT</a:t>
            </a:r>
            <a:r>
              <a:rPr lang="es-ES" sz="6600" b="1" dirty="0"/>
              <a:t>?</a:t>
            </a:r>
            <a:endParaRPr lang="es-PE" sz="66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A2709D-56FE-F7B6-DEAB-DB898E32D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47925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s-ES" sz="44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Para que sirve?</a:t>
            </a:r>
          </a:p>
          <a:p>
            <a:pPr algn="ctr"/>
            <a:endParaRPr lang="es-ES" sz="4400" b="1" i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631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EB3F434-5FFD-637F-0276-FF22751BED6A}"/>
              </a:ext>
            </a:extLst>
          </p:cNvPr>
          <p:cNvSpPr txBox="1"/>
          <p:nvPr/>
        </p:nvSpPr>
        <p:spPr>
          <a:xfrm>
            <a:off x="732183" y="171750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API Web: Open </a:t>
            </a:r>
            <a:r>
              <a:rPr lang="es-MX" sz="4400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Weather</a:t>
            </a:r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 </a:t>
            </a:r>
            <a:r>
              <a:rPr lang="es-MX" sz="4400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Map</a:t>
            </a:r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(respuesta)</a:t>
            </a:r>
            <a:endParaRPr lang="es-PE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F21CB9-8FB7-59B3-1124-345A9AFD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11852" r="76459" b="43968"/>
          <a:stretch/>
        </p:blipFill>
        <p:spPr>
          <a:xfrm>
            <a:off x="1932352" y="941191"/>
            <a:ext cx="6972317" cy="55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79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A8270-2368-126C-F4E2-E2481194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000" b="1" dirty="0">
                <a:solidFill>
                  <a:srgbClr val="0070C0"/>
                </a:solidFill>
                <a:latin typeface="Aptos" panose="020B0004020202020204" pitchFamily="34" charset="0"/>
              </a:rPr>
              <a:t>FORMATO TRAMA JSON</a:t>
            </a:r>
            <a:endParaRPr lang="es-PE" sz="4000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869F31-C31C-7876-C1F8-07EA025A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81" y="1977006"/>
            <a:ext cx="11555437" cy="35358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E" sz="4000" dirty="0"/>
              <a:t>{"a":"</a:t>
            </a:r>
            <a:r>
              <a:rPr lang="es-PE" sz="4000" dirty="0" err="1"/>
              <a:t>Peru</a:t>
            </a:r>
            <a:r>
              <a:rPr lang="es-PE" sz="4000" dirty="0"/>
              <a:t>", "</a:t>
            </a:r>
            <a:r>
              <a:rPr lang="es-PE" sz="4000" dirty="0" err="1"/>
              <a:t>b":"Ecuador</a:t>
            </a:r>
            <a:r>
              <a:rPr lang="es-PE" sz="4000" b="1" dirty="0"/>
              <a:t>",...."</a:t>
            </a:r>
            <a:r>
              <a:rPr lang="es-PE" sz="4000" b="1" dirty="0" err="1"/>
              <a:t>propiedad":”valor</a:t>
            </a:r>
            <a:r>
              <a:rPr lang="es-PE" sz="4000" b="1" dirty="0"/>
              <a:t>"}</a:t>
            </a:r>
          </a:p>
          <a:p>
            <a:pPr marL="0" indent="0" algn="ctr">
              <a:buNone/>
            </a:pPr>
            <a:endParaRPr lang="es-PE" sz="4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BF7F651-EF9A-E560-5095-0AC4FA58D36E}"/>
              </a:ext>
            </a:extLst>
          </p:cNvPr>
          <p:cNvSpPr txBox="1"/>
          <p:nvPr/>
        </p:nvSpPr>
        <p:spPr>
          <a:xfrm>
            <a:off x="770281" y="3742344"/>
            <a:ext cx="106514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Las tramas JSON son </a:t>
            </a:r>
            <a:r>
              <a:rPr lang="es-MX" sz="2800" b="1" dirty="0" err="1"/>
              <a:t>strings</a:t>
            </a:r>
            <a:r>
              <a:rPr lang="es-MX" sz="2800" b="1" dirty="0"/>
              <a:t> o cadenas de caracteres</a:t>
            </a:r>
            <a:r>
              <a:rPr lang="es-MX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 Pero para acceder a sus propiedades , es mejor contar con un librería cuyos tipos de dato facilita el acceso.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361053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EA4237-F752-69B0-A1E7-95FBD9320FE9}"/>
              </a:ext>
            </a:extLst>
          </p:cNvPr>
          <p:cNvSpPr txBox="1"/>
          <p:nvPr/>
        </p:nvSpPr>
        <p:spPr>
          <a:xfrm>
            <a:off x="732182" y="145246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API  Librería Arduino: ESP8266</a:t>
            </a:r>
            <a:endParaRPr lang="es-PE" sz="4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C291CA-7941-5D16-E2E2-E3436D338D45}"/>
              </a:ext>
            </a:extLst>
          </p:cNvPr>
          <p:cNvSpPr txBox="1"/>
          <p:nvPr/>
        </p:nvSpPr>
        <p:spPr>
          <a:xfrm>
            <a:off x="171241" y="1179161"/>
            <a:ext cx="118617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E</a:t>
            </a:r>
            <a:r>
              <a:rPr lang="es-PE" sz="2800" dirty="0">
                <a:latin typeface="Aptos" panose="020B0004020202020204" pitchFamily="34" charset="0"/>
              </a:rPr>
              <a:t>l contenido en formato JSON se suele manejar con la librería:</a:t>
            </a:r>
          </a:p>
          <a:p>
            <a:pPr algn="just"/>
            <a:r>
              <a:rPr lang="es-PE" sz="2800" dirty="0">
                <a:highlight>
                  <a:srgbClr val="FFFF00"/>
                </a:highlight>
                <a:latin typeface="Aptos" panose="020B0004020202020204" pitchFamily="34" charset="0"/>
              </a:rPr>
              <a:t>    </a:t>
            </a:r>
            <a:r>
              <a:rPr lang="es-PE" sz="2800" b="0" dirty="0">
                <a:solidFill>
                  <a:srgbClr val="728E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#include</a:t>
            </a:r>
            <a:r>
              <a:rPr lang="es-PE" sz="2800" b="0" dirty="0">
                <a:solidFill>
                  <a:srgbClr val="4E5B6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s-PE" sz="2800" b="0" dirty="0">
                <a:solidFill>
                  <a:srgbClr val="005C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s-PE" sz="2800" b="0" dirty="0" err="1">
                <a:solidFill>
                  <a:srgbClr val="005C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ArduinoJson.h</a:t>
            </a:r>
            <a:r>
              <a:rPr lang="es-PE" sz="2800" b="0" dirty="0">
                <a:solidFill>
                  <a:srgbClr val="005C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</a:p>
          <a:p>
            <a:pPr algn="just"/>
            <a:endParaRPr lang="es-PE" sz="2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800" dirty="0">
                <a:latin typeface="Aptos" panose="020B0004020202020204" pitchFamily="34" charset="0"/>
              </a:rPr>
              <a:t> Y se debe crear el documento (</a:t>
            </a:r>
            <a:r>
              <a:rPr lang="es-PE" sz="2800" dirty="0" err="1">
                <a:latin typeface="Aptos" panose="020B0004020202020204" pitchFamily="34" charset="0"/>
              </a:rPr>
              <a:t>doc</a:t>
            </a:r>
            <a:r>
              <a:rPr lang="es-PE" sz="2800" dirty="0">
                <a:latin typeface="Aptos" panose="020B0004020202020204" pitchFamily="34" charset="0"/>
              </a:rPr>
              <a:t>) en formato JSON pata luego </a:t>
            </a:r>
            <a:r>
              <a:rPr lang="es-PE" sz="2800" dirty="0" err="1">
                <a:latin typeface="Aptos" panose="020B0004020202020204" pitchFamily="34" charset="0"/>
              </a:rPr>
              <a:t>deserializar</a:t>
            </a:r>
            <a:r>
              <a:rPr lang="es-PE" sz="2800" dirty="0">
                <a:latin typeface="Aptos" panose="020B0004020202020204" pitchFamily="34" charset="0"/>
              </a:rPr>
              <a:t> el </a:t>
            </a:r>
            <a:r>
              <a:rPr lang="es-PE" sz="2800" dirty="0" err="1">
                <a:latin typeface="Aptos" panose="020B0004020202020204" pitchFamily="34" charset="0"/>
              </a:rPr>
              <a:t>payload</a:t>
            </a:r>
            <a:r>
              <a:rPr lang="es-PE" sz="2800" dirty="0">
                <a:latin typeface="Aptos" panose="020B0004020202020204" pitchFamily="34" charset="0"/>
              </a:rPr>
              <a:t> en dicho doc.</a:t>
            </a:r>
          </a:p>
          <a:p>
            <a:pPr algn="just"/>
            <a:endParaRPr lang="es-PE" sz="2800" b="1" dirty="0">
              <a:latin typeface="Aptos" panose="020B0004020202020204" pitchFamily="34" charset="0"/>
            </a:endParaRPr>
          </a:p>
          <a:p>
            <a:r>
              <a:rPr lang="es-PE" sz="2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//Crear el documento en formato JSON</a:t>
            </a:r>
            <a:endParaRPr lang="es-PE" sz="2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s-PE" sz="2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PE" sz="2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StaticJsonDocument</a:t>
            </a:r>
            <a:r>
              <a:rPr lang="es-PE" sz="2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PE" sz="28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s-PE" sz="2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PE" sz="2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s-PE" sz="2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s-PE" sz="2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s-PE" sz="2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//Descomponer /</a:t>
            </a:r>
            <a:r>
              <a:rPr lang="es-PE" sz="28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deserializar</a:t>
            </a:r>
            <a:r>
              <a:rPr lang="es-PE" sz="2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el '</a:t>
            </a:r>
            <a:r>
              <a:rPr lang="es-PE" sz="28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s-PE" sz="2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' en el documento </a:t>
            </a:r>
            <a:r>
              <a:rPr lang="es-PE" sz="28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s-PE" sz="28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(pasar a JSON)</a:t>
            </a:r>
            <a:endParaRPr lang="es-PE" sz="28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s-PE" sz="2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PE" sz="28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deserializeJson</a:t>
            </a:r>
            <a:r>
              <a:rPr lang="es-PE" sz="2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28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doc,payload</a:t>
            </a:r>
            <a:r>
              <a:rPr lang="es-PE" sz="28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PE" sz="28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just"/>
            <a:endParaRPr lang="es-PE" sz="28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9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EA4237-F752-69B0-A1E7-95FBD9320FE9}"/>
              </a:ext>
            </a:extLst>
          </p:cNvPr>
          <p:cNvSpPr txBox="1"/>
          <p:nvPr/>
        </p:nvSpPr>
        <p:spPr>
          <a:xfrm>
            <a:off x="732182" y="145246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API  Librería Arduino: ESP8266</a:t>
            </a:r>
            <a:endParaRPr lang="es-PE" sz="4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14B18A-2CFF-64FB-068C-9850CA3EB4CA}"/>
              </a:ext>
            </a:extLst>
          </p:cNvPr>
          <p:cNvSpPr txBox="1"/>
          <p:nvPr/>
        </p:nvSpPr>
        <p:spPr>
          <a:xfrm>
            <a:off x="940904" y="1404730"/>
            <a:ext cx="1031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Aptos" panose="020B0004020202020204" pitchFamily="34" charset="0"/>
              </a:rPr>
              <a:t>Y finalmente se hace el acceso como si se tratara de arreglos [] </a:t>
            </a:r>
            <a:endParaRPr lang="es-PE" sz="2800" dirty="0">
              <a:latin typeface="Aptos" panose="020B00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9DC265-82E8-D7E7-6EEE-245A500AD453}"/>
              </a:ext>
            </a:extLst>
          </p:cNvPr>
          <p:cNvSpPr txBox="1"/>
          <p:nvPr/>
        </p:nvSpPr>
        <p:spPr>
          <a:xfrm>
            <a:off x="808383" y="2690336"/>
            <a:ext cx="10651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//Guardar en variables los valores </a:t>
            </a:r>
            <a:r>
              <a:rPr lang="es-PE" sz="2000" b="0" dirty="0" err="1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extraidos</a:t>
            </a:r>
            <a:endParaRPr lang="es-PE" sz="20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PE" sz="20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20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co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PE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co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PE" sz="20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no=</a:t>
            </a:r>
            <a:r>
              <a:rPr lang="es-PE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"no"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PE" sz="2000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no2=</a:t>
            </a:r>
            <a:r>
              <a:rPr lang="es-PE" sz="20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s-PE" sz="20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"no2"</a:t>
            </a:r>
            <a:r>
              <a:rPr lang="es-PE" sz="20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2516780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EA4237-F752-69B0-A1E7-95FBD9320FE9}"/>
              </a:ext>
            </a:extLst>
          </p:cNvPr>
          <p:cNvSpPr txBox="1"/>
          <p:nvPr/>
        </p:nvSpPr>
        <p:spPr>
          <a:xfrm>
            <a:off x="732182" y="145246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API  Librería Arduino: ESP8266</a:t>
            </a:r>
            <a:endParaRPr lang="es-PE" sz="4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C291CA-7941-5D16-E2E2-E3436D338D45}"/>
              </a:ext>
            </a:extLst>
          </p:cNvPr>
          <p:cNvSpPr txBox="1"/>
          <p:nvPr/>
        </p:nvSpPr>
        <p:spPr>
          <a:xfrm>
            <a:off x="165133" y="1324935"/>
            <a:ext cx="11861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Podemos consultar su documentación acerca de JSON en :</a:t>
            </a:r>
          </a:p>
          <a:p>
            <a:pPr algn="just"/>
            <a:endParaRPr lang="es-MX" sz="2800" b="1" dirty="0">
              <a:latin typeface="Aptos" panose="020B0004020202020204" pitchFamily="34" charset="0"/>
            </a:endParaRPr>
          </a:p>
          <a:p>
            <a:pPr algn="just"/>
            <a:r>
              <a:rPr lang="es-PE" sz="2800" b="1" i="1" dirty="0">
                <a:hlinkClick r:id="rId2"/>
              </a:rPr>
              <a:t>https://arduinojson.org/?utm_source=meta&amp;utm_medium=library.properties</a:t>
            </a:r>
            <a:endParaRPr lang="es-PE" sz="28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6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8D01D81-8D80-214C-D176-EB302043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36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3F4448-896D-63BB-EE75-87213D4D0885}"/>
              </a:ext>
            </a:extLst>
          </p:cNvPr>
          <p:cNvSpPr txBox="1"/>
          <p:nvPr/>
        </p:nvSpPr>
        <p:spPr>
          <a:xfrm>
            <a:off x="732182" y="129773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Protocolo de comunicación: HTTP</a:t>
            </a:r>
            <a:endParaRPr lang="es-PE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29B89D-4352-E5DE-BC8C-4FFB231511C1}"/>
              </a:ext>
            </a:extLst>
          </p:cNvPr>
          <p:cNvSpPr txBox="1"/>
          <p:nvPr/>
        </p:nvSpPr>
        <p:spPr>
          <a:xfrm>
            <a:off x="223630" y="1219200"/>
            <a:ext cx="119683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De forma similar al método GET existe el método 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POST(</a:t>
            </a:r>
            <a:r>
              <a:rPr lang="es-MX" sz="2800" b="1" dirty="0" err="1">
                <a:highlight>
                  <a:srgbClr val="FFFF00"/>
                </a:highlight>
                <a:latin typeface="Aptos" panose="020B0004020202020204" pitchFamily="34" charset="0"/>
              </a:rPr>
              <a:t>arg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 </a:t>
            </a:r>
            <a:r>
              <a:rPr lang="es-MX" sz="2800" b="1" dirty="0" err="1">
                <a:highlight>
                  <a:srgbClr val="FFFF00"/>
                </a:highlight>
                <a:latin typeface="Aptos" panose="020B0004020202020204" pitchFamily="34" charset="0"/>
              </a:rPr>
              <a:t>url</a:t>
            </a:r>
            <a:r>
              <a:rPr lang="es-MX" sz="2800" b="1" dirty="0">
                <a:highlight>
                  <a:srgbClr val="FFFF00"/>
                </a:highlight>
                <a:latin typeface="Aptos" panose="020B0004020202020204" pitchFamily="34" charset="0"/>
              </a:rPr>
              <a:t>), </a:t>
            </a:r>
            <a:r>
              <a:rPr lang="es-MX" sz="2800" dirty="0">
                <a:latin typeface="Aptos" panose="020B0004020202020204" pitchFamily="34" charset="0"/>
              </a:rPr>
              <a:t>pero este nos sirve para el </a:t>
            </a:r>
            <a:r>
              <a:rPr lang="es-MX" sz="2800" dirty="0" err="1">
                <a:latin typeface="Aptos" panose="020B0004020202020204" pitchFamily="34" charset="0"/>
              </a:rPr>
              <a:t>envio</a:t>
            </a:r>
            <a:r>
              <a:rPr lang="es-MX" sz="2800" dirty="0">
                <a:latin typeface="Aptos" panose="020B0004020202020204" pitchFamily="34" charset="0"/>
              </a:rPr>
              <a:t> de datos hacia servidores que los van almacenar.</a:t>
            </a:r>
          </a:p>
          <a:p>
            <a:endParaRPr lang="es-MX" sz="2800" dirty="0">
              <a:latin typeface="Aptos" panose="020B0004020202020204" pitchFamily="34" charset="0"/>
            </a:endParaRPr>
          </a:p>
          <a:p>
            <a:endParaRPr lang="es-MX" sz="28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Se va requerir la </a:t>
            </a:r>
            <a:r>
              <a:rPr lang="es-MX" sz="2800" b="1" dirty="0">
                <a:latin typeface="Aptos" panose="020B0004020202020204" pitchFamily="34" charset="0"/>
              </a:rPr>
              <a:t>URL</a:t>
            </a:r>
            <a:r>
              <a:rPr lang="es-MX" sz="2800" dirty="0">
                <a:latin typeface="Aptos" panose="020B0004020202020204" pitchFamily="34" charset="0"/>
              </a:rPr>
              <a:t> mas algún </a:t>
            </a:r>
            <a:r>
              <a:rPr lang="es-MX" sz="2800" dirty="0">
                <a:highlight>
                  <a:srgbClr val="FFFF00"/>
                </a:highlight>
                <a:latin typeface="Aptos" panose="020B0004020202020204" pitchFamily="34" charset="0"/>
              </a:rPr>
              <a:t>recurso especifico de almacenamiento receptácul</a:t>
            </a:r>
            <a:r>
              <a:rPr lang="es-MX" sz="2800" dirty="0">
                <a:latin typeface="Aptos" panose="020B0004020202020204" pitchFamily="34" charset="0"/>
              </a:rPr>
              <a:t>o o dispositivo ósea  : </a:t>
            </a:r>
            <a:r>
              <a:rPr lang="es-MX" sz="2800" b="1" i="1" dirty="0">
                <a:latin typeface="Aptos" panose="020B0004020202020204" pitchFamily="34" charset="0"/>
                <a:hlinkClick r:id="rId2"/>
              </a:rPr>
              <a:t>HTTP://URL/dispositivo</a:t>
            </a:r>
            <a:endParaRPr lang="es-MX" sz="2800" b="1" i="1" dirty="0">
              <a:latin typeface="Aptos" panose="020B0004020202020204" pitchFamily="34" charset="0"/>
            </a:endParaRPr>
          </a:p>
          <a:p>
            <a:endParaRPr lang="es-MX" sz="2800" b="1" i="1" dirty="0">
              <a:latin typeface="Aptos" panose="020B0004020202020204" pitchFamily="34" charset="0"/>
            </a:endParaRPr>
          </a:p>
          <a:p>
            <a:endParaRPr lang="es-MX" sz="2800" b="1" i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Lo anterior va depender de la documentación del API de la plataforma</a:t>
            </a:r>
          </a:p>
        </p:txBody>
      </p:sp>
    </p:spTree>
    <p:extLst>
      <p:ext uri="{BB962C8B-B14F-4D97-AF65-F5344CB8AC3E}">
        <p14:creationId xmlns:p14="http://schemas.microsoft.com/office/powerpoint/2010/main" val="91041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D82FA-20B6-733E-CCD3-05F475B4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261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rgbClr val="0070C0"/>
                </a:solidFill>
                <a:latin typeface="Aptos" panose="020B0004020202020204" pitchFamily="34" charset="0"/>
              </a:rPr>
              <a:t>API WEB: </a:t>
            </a:r>
            <a:r>
              <a:rPr lang="es-MX" b="1" dirty="0">
                <a:solidFill>
                  <a:srgbClr val="0070C0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UBIDOTS</a:t>
            </a:r>
            <a:endParaRPr lang="es-PE" b="1" dirty="0">
              <a:solidFill>
                <a:srgbClr val="0070C0"/>
              </a:solidFill>
              <a:highlight>
                <a:srgbClr val="FFFF00"/>
              </a:highlight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9CF29E-C5C6-CE90-D29B-E1EBBB33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07" y="2013450"/>
            <a:ext cx="11752385" cy="4134131"/>
          </a:xfrm>
        </p:spPr>
        <p:txBody>
          <a:bodyPr>
            <a:noAutofit/>
          </a:bodyPr>
          <a:lstStyle/>
          <a:p>
            <a:pPr algn="just"/>
            <a:r>
              <a:rPr lang="es-MX" dirty="0">
                <a:latin typeface="Aptos" panose="020B0004020202020204" pitchFamily="34" charset="0"/>
              </a:rPr>
              <a:t>Ofrece servicio de alojamiento de datos directamente en una capa de presentación, ofreciendo la posibilidad de crear </a:t>
            </a:r>
            <a:r>
              <a:rPr lang="es-MX" dirty="0" err="1">
                <a:latin typeface="Aptos" panose="020B0004020202020204" pitchFamily="34" charset="0"/>
              </a:rPr>
              <a:t>dashboards</a:t>
            </a:r>
            <a:r>
              <a:rPr lang="es-MX" dirty="0">
                <a:latin typeface="Aptos" panose="020B0004020202020204" pitchFamily="34" charset="0"/>
              </a:rPr>
              <a:t> o tableros de visualización a tan solo unos clics.</a:t>
            </a:r>
          </a:p>
          <a:p>
            <a:pPr marL="0" indent="0" algn="just">
              <a:buNone/>
            </a:pPr>
            <a:endParaRPr lang="es-MX" dirty="0">
              <a:latin typeface="Aptos" panose="020B0004020202020204" pitchFamily="34" charset="0"/>
            </a:endParaRPr>
          </a:p>
          <a:p>
            <a:pPr algn="just"/>
            <a:r>
              <a:rPr lang="es-MX" dirty="0">
                <a:latin typeface="Aptos" panose="020B0004020202020204" pitchFamily="34" charset="0"/>
              </a:rPr>
              <a:t>Funciona mediante la creación de dispositivos , cada uno con sus variables.</a:t>
            </a:r>
          </a:p>
          <a:p>
            <a:pPr marL="0" indent="0" algn="just">
              <a:buNone/>
            </a:pPr>
            <a:endParaRPr lang="es-MX" dirty="0">
              <a:latin typeface="Aptos" panose="020B0004020202020204" pitchFamily="34" charset="0"/>
            </a:endParaRPr>
          </a:p>
          <a:p>
            <a:pPr algn="just"/>
            <a:r>
              <a:rPr lang="es-MX" dirty="0">
                <a:latin typeface="Aptos" panose="020B0004020202020204" pitchFamily="34" charset="0"/>
              </a:rPr>
              <a:t>Aquí su capa gratuita de </a:t>
            </a:r>
            <a:r>
              <a:rPr lang="es-MX" b="1" i="1" dirty="0">
                <a:latin typeface="Aptos" panose="020B0004020202020204" pitchFamily="34" charset="0"/>
                <a:hlinkClick r:id="rId2"/>
              </a:rPr>
              <a:t>UBIDOTS STEM</a:t>
            </a:r>
            <a:endParaRPr lang="es-MX" b="1" i="1" dirty="0">
              <a:latin typeface="Aptos" panose="020B0004020202020204" pitchFamily="34" charset="0"/>
            </a:endParaRPr>
          </a:p>
          <a:p>
            <a:pPr algn="just"/>
            <a:endParaRPr lang="es-PE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92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eate Account in IoT Platform Ubidots – PDAControl">
            <a:extLst>
              <a:ext uri="{FF2B5EF4-FFF2-40B4-BE49-F238E27FC236}">
                <a16:creationId xmlns:a16="http://schemas.microsoft.com/office/drawing/2014/main" id="{5F863C86-7AFE-FC27-D6AE-1BC30D19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" y="86828"/>
            <a:ext cx="12033101" cy="66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621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DA91A-4C9C-47FB-F8E8-10AB03195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DB490-D413-CFD1-2216-E8D62D295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i="1" dirty="0">
                <a:latin typeface="Aptos" panose="020B0004020202020204" pitchFamily="34" charset="0"/>
              </a:rPr>
              <a:t>D</a:t>
            </a:r>
            <a:r>
              <a:rPr lang="es-PE" b="1" i="1" dirty="0">
                <a:latin typeface="Aptos" panose="020B0004020202020204" pitchFamily="34" charset="0"/>
              </a:rPr>
              <a:t>OCUMENTACIOM UBIDOTS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E805A2-E914-A874-9E7B-A8D1F085A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/>
          </a:bodyPr>
          <a:lstStyle/>
          <a:p>
            <a:r>
              <a:rPr lang="es-MX" sz="3600" b="1" i="1" dirty="0">
                <a:hlinkClick r:id="rId2"/>
              </a:rPr>
              <a:t>Protocolo HTTP y URL</a:t>
            </a:r>
            <a:endParaRPr lang="es-PE" sz="3600" b="1" i="1" dirty="0"/>
          </a:p>
        </p:txBody>
      </p:sp>
    </p:spTree>
    <p:extLst>
      <p:ext uri="{BB962C8B-B14F-4D97-AF65-F5344CB8AC3E}">
        <p14:creationId xmlns:p14="http://schemas.microsoft.com/office/powerpoint/2010/main" val="400619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B46A4-7C75-662C-A9B9-5FB79369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/>
          <a:lstStyle/>
          <a:p>
            <a:pPr algn="ctr"/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Internet de las Cosas </a:t>
            </a:r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endParaRPr lang="es-PE" b="1" dirty="0">
              <a:solidFill>
                <a:srgbClr val="0070C0"/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F9778D-5D58-7E14-33E7-69AC61EE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6"/>
            <a:ext cx="10903226" cy="4667939"/>
          </a:xfrm>
        </p:spPr>
        <p:txBody>
          <a:bodyPr/>
          <a:lstStyle/>
          <a:p>
            <a:pPr algn="just"/>
            <a:r>
              <a:rPr lang="es-MX" dirty="0">
                <a:latin typeface="Aptos Display" panose="020B0004020202020204" pitchFamily="34" charset="0"/>
              </a:rPr>
              <a:t>Se refiere a la posibilidad de que sensores-dispositivos que arrojan datos puedan ser interconectados a Internet a través de algún medio de transmisión y subsecuente protocolo de comunicación.</a:t>
            </a:r>
          </a:p>
          <a:p>
            <a:pPr marL="0" indent="0" algn="just">
              <a:buNone/>
            </a:pPr>
            <a:endParaRPr lang="es-MX" dirty="0">
              <a:latin typeface="Aptos Display" panose="020B0004020202020204" pitchFamily="34" charset="0"/>
            </a:endParaRPr>
          </a:p>
          <a:p>
            <a:pPr marL="0" indent="0" algn="just">
              <a:buNone/>
            </a:pPr>
            <a:endParaRPr lang="es-MX" dirty="0">
              <a:latin typeface="Aptos Display" panose="020B0004020202020204" pitchFamily="34" charset="0"/>
            </a:endParaRPr>
          </a:p>
          <a:p>
            <a:pPr algn="just"/>
            <a:r>
              <a:rPr lang="es-MX" dirty="0">
                <a:latin typeface="Aptos Display" panose="020B0004020202020204" pitchFamily="34" charset="0"/>
              </a:rPr>
              <a:t>Sobre lo anterior se implementan soluciones y se toman acciones, posibilitando el intercambio de datos y flujo ininterrumpido de información que los dispositivos conectados entregan.</a:t>
            </a:r>
            <a:endParaRPr lang="es-PE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127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DA91A-4C9C-47FB-F8E8-10AB03195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DB490-D413-CFD1-2216-E8D62D295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8050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b="1" i="1" dirty="0">
                <a:latin typeface="Aptos" panose="020B0004020202020204" pitchFamily="34" charset="0"/>
              </a:rPr>
              <a:t>D</a:t>
            </a:r>
            <a:r>
              <a:rPr lang="es-PE" sz="4400" b="1" i="1" dirty="0">
                <a:latin typeface="Aptos" panose="020B0004020202020204" pitchFamily="34" charset="0"/>
              </a:rPr>
              <a:t>OCUMENTACIOM UBIDOTS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E805A2-E914-A874-9E7B-A8D1F085A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s-PE" sz="3600" b="1" i="1" dirty="0">
                <a:hlinkClick r:id="rId2"/>
              </a:rPr>
              <a:t>https://docs.ubidots.com/v1.6/</a:t>
            </a:r>
            <a:r>
              <a:rPr lang="es-PE" sz="3600" b="1" i="1" dirty="0" err="1">
                <a:hlinkClick r:id="rId2"/>
              </a:rPr>
              <a:t>reference</a:t>
            </a:r>
            <a:r>
              <a:rPr lang="es-PE" sz="3600" b="1" i="1" dirty="0">
                <a:hlinkClick r:id="rId2"/>
              </a:rPr>
              <a:t>/</a:t>
            </a:r>
            <a:r>
              <a:rPr lang="es-PE" sz="3600" b="1" i="1" dirty="0" err="1">
                <a:hlinkClick r:id="rId2"/>
              </a:rPr>
              <a:t>send</a:t>
            </a:r>
            <a:r>
              <a:rPr lang="es-PE" sz="3600" b="1" i="1" dirty="0">
                <a:hlinkClick r:id="rId2"/>
              </a:rPr>
              <a:t>-</a:t>
            </a:r>
            <a:r>
              <a:rPr lang="es-PE" sz="3600" b="1" i="1" dirty="0" err="1">
                <a:hlinkClick r:id="rId2"/>
              </a:rPr>
              <a:t>da</a:t>
            </a:r>
            <a:r>
              <a:rPr lang="es-PE" sz="3600" b="1" i="1" dirty="0">
                <a:hlinkClick r:id="rId2"/>
              </a:rPr>
              <a:t>ta-to-a-device?_gl=1*pxemrx*_ga*MTQ4MTgyNjM2Ni4xNzMwMzM0OTA1*_ga_VEME7QQ5EZ*MTczMTEwNTU2OC4yLjAuMTczMTEwNTU2OC4wLjAuMA</a:t>
            </a:r>
            <a:r>
              <a:rPr lang="es-PE" sz="3600" b="1" i="1" dirty="0"/>
              <a:t>.. </a:t>
            </a:r>
          </a:p>
          <a:p>
            <a:endParaRPr lang="es-PE" sz="3600" b="1" i="1" dirty="0"/>
          </a:p>
        </p:txBody>
      </p:sp>
    </p:spTree>
    <p:extLst>
      <p:ext uri="{BB962C8B-B14F-4D97-AF65-F5344CB8AC3E}">
        <p14:creationId xmlns:p14="http://schemas.microsoft.com/office/powerpoint/2010/main" val="322884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3BDA-A5BF-7DD3-A88E-D91E215B4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7C514-6B24-1824-DB4C-EA941F890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i="1" dirty="0"/>
              <a:t>D</a:t>
            </a:r>
            <a:r>
              <a:rPr lang="es-PE" b="1" i="1" dirty="0"/>
              <a:t>OCUMENTACIOM</a:t>
            </a:r>
            <a:br>
              <a:rPr lang="es-PE" b="1" i="1" dirty="0"/>
            </a:br>
            <a:r>
              <a:rPr lang="es-PE" b="1" i="1" dirty="0"/>
              <a:t>METODO POST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5A9EA76-44DA-03D4-8F33-F2CEEF6A3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9192"/>
            <a:ext cx="9144000" cy="1655762"/>
          </a:xfrm>
        </p:spPr>
        <p:txBody>
          <a:bodyPr>
            <a:normAutofit/>
          </a:bodyPr>
          <a:lstStyle/>
          <a:p>
            <a:r>
              <a:rPr lang="es-MX" sz="3200" b="1" i="1" dirty="0">
                <a:hlinkClick r:id="rId2"/>
              </a:rPr>
              <a:t>ENVIAR DATA A LA VARIABLE DE UN DISPOSITVO</a:t>
            </a:r>
            <a:endParaRPr lang="es-PE" sz="3200" b="1" i="1" dirty="0"/>
          </a:p>
        </p:txBody>
      </p:sp>
    </p:spTree>
    <p:extLst>
      <p:ext uri="{BB962C8B-B14F-4D97-AF65-F5344CB8AC3E}">
        <p14:creationId xmlns:p14="http://schemas.microsoft.com/office/powerpoint/2010/main" val="3034120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D64BE-1E57-B48F-6C0B-0DA5D990C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75172-9641-673A-9DBE-B6257A8A87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i="1" dirty="0">
                <a:solidFill>
                  <a:srgbClr val="0070C0"/>
                </a:solidFill>
                <a:latin typeface="Aptos" panose="020B0004020202020204" pitchFamily="34" charset="0"/>
              </a:rPr>
              <a:t>CREAR DISPOSITIVO -UBIDOTS</a:t>
            </a:r>
            <a:endParaRPr lang="es-PE" b="1" i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A47DAAE-C890-3F9A-FDF5-66D79A8D5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0400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0B1404-787B-6F53-9DAE-07CAE1BA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82" b="4473"/>
          <a:stretch/>
        </p:blipFill>
        <p:spPr>
          <a:xfrm>
            <a:off x="0" y="636608"/>
            <a:ext cx="12192000" cy="59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92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126A8-5CBF-1D71-5D5C-12273B476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D06F2-D016-41EA-6C67-5338CDD13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i="1" dirty="0">
                <a:solidFill>
                  <a:srgbClr val="0070C0"/>
                </a:solidFill>
                <a:latin typeface="Aptos" panose="020B0004020202020204" pitchFamily="34" charset="0"/>
              </a:rPr>
              <a:t>CREAR VARIABLE UBIDOTS</a:t>
            </a:r>
            <a:endParaRPr lang="es-PE" b="1" i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F8667E1-FBD3-F299-1858-848B9414B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28649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DBE3E8B-4CA0-1CEC-D6FD-3BCA3DB7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18"/>
            <a:ext cx="12192000" cy="57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08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81E8E29-A453-5668-AD36-A1A4D0F8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275" y="242654"/>
            <a:ext cx="8189449" cy="66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9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75A972-2C3A-4D7B-44CD-CDB4C050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98" y="88679"/>
            <a:ext cx="9864002" cy="64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51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6100D-ABC3-9F8F-8D70-2AC661566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2341A-21EA-1AFC-EB1A-28D20AD58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b="1" i="1" dirty="0"/>
              <a:t>EJEMPLO METODO POST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49106B-4881-FEE1-FAD5-DB2B08075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 fontScale="70000" lnSpcReduction="20000"/>
          </a:bodyPr>
          <a:lstStyle/>
          <a:p>
            <a:r>
              <a:rPr lang="es-ES" sz="3600" b="1" i="1" dirty="0">
                <a:solidFill>
                  <a:srgbClr val="FF0000"/>
                </a:solidFill>
              </a:rPr>
              <a:t>Añadir </a:t>
            </a:r>
            <a:r>
              <a:rPr lang="es-ES" sz="3600" b="1" i="1" dirty="0" err="1">
                <a:solidFill>
                  <a:srgbClr val="FF0000"/>
                </a:solidFill>
              </a:rPr>
              <a:t>Headers</a:t>
            </a:r>
            <a:r>
              <a:rPr lang="es-ES" sz="3600" b="1" i="1" dirty="0">
                <a:solidFill>
                  <a:srgbClr val="FF0000"/>
                </a:solidFill>
              </a:rPr>
              <a:t>(</a:t>
            </a:r>
            <a:r>
              <a:rPr lang="es-ES" sz="3600" b="1" i="1" dirty="0" err="1">
                <a:solidFill>
                  <a:srgbClr val="FF0000"/>
                </a:solidFill>
              </a:rPr>
              <a:t>http.addHeader</a:t>
            </a:r>
            <a:r>
              <a:rPr lang="es-ES" sz="3600" b="1" i="1" dirty="0">
                <a:solidFill>
                  <a:srgbClr val="FF0000"/>
                </a:solidFill>
              </a:rPr>
              <a:t>())</a:t>
            </a:r>
          </a:p>
          <a:p>
            <a:r>
              <a:rPr lang="es-ES" sz="3600" b="1" i="1" dirty="0">
                <a:solidFill>
                  <a:srgbClr val="FF0000"/>
                </a:solidFill>
              </a:rPr>
              <a:t>Añadir TOKEN ID</a:t>
            </a:r>
          </a:p>
          <a:p>
            <a:endParaRPr lang="es-ES" sz="3600" b="1" i="1" dirty="0">
              <a:solidFill>
                <a:srgbClr val="FF0000"/>
              </a:solidFill>
            </a:endParaRPr>
          </a:p>
          <a:p>
            <a:r>
              <a:rPr lang="es-ES" sz="3600" b="1" i="1" dirty="0">
                <a:solidFill>
                  <a:srgbClr val="FF0000"/>
                </a:solidFill>
              </a:rPr>
              <a:t>POST(</a:t>
            </a:r>
            <a:r>
              <a:rPr lang="es-ES" sz="3600" b="1" i="1" dirty="0" err="1">
                <a:solidFill>
                  <a:srgbClr val="FF0000"/>
                </a:solidFill>
              </a:rPr>
              <a:t>payloadUPLINK</a:t>
            </a:r>
            <a:r>
              <a:rPr lang="es-ES" sz="3600" b="1" i="1" dirty="0">
                <a:solidFill>
                  <a:srgbClr val="FF0000"/>
                </a:solidFill>
              </a:rPr>
              <a:t>)</a:t>
            </a:r>
            <a:endParaRPr lang="es-PE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99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A8EA198-1899-0C23-FA2A-81EC0EAFA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B46A4-7C75-662C-A9B9-5FB79369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Internet de las Cosas </a:t>
            </a:r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 - </a:t>
            </a:r>
            <a:r>
              <a:rPr lang="es-MX" b="1" dirty="0">
                <a:solidFill>
                  <a:srgbClr val="0070C0"/>
                </a:solidFill>
                <a:highlight>
                  <a:srgbClr val="FFFF00"/>
                </a:highlight>
                <a:latin typeface="Aptos Display" panose="020B0004020202020204" pitchFamily="34" charset="0"/>
              </a:rPr>
              <a:t>¿Cómo funciona?</a:t>
            </a:r>
            <a:endParaRPr lang="es-PE" b="1" dirty="0">
              <a:solidFill>
                <a:srgbClr val="0070C0"/>
              </a:solidFill>
              <a:highlight>
                <a:srgbClr val="FFFF00"/>
              </a:highlight>
              <a:latin typeface="Aptos Display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F9778D-5D58-7E14-33E7-69AC61EE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4" y="1493630"/>
            <a:ext cx="11433314" cy="499924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MX" dirty="0">
                <a:latin typeface="Aptos Display" panose="020B0004020202020204" pitchFamily="34" charset="0"/>
              </a:rPr>
              <a:t>Mediante componentes(cruciales) interconectados:</a:t>
            </a:r>
          </a:p>
          <a:p>
            <a:pPr marL="0" indent="0" algn="just">
              <a:buNone/>
            </a:pPr>
            <a:endParaRPr lang="es-MX" dirty="0">
              <a:latin typeface="Aptos Display" panose="020B00040202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b="1" dirty="0">
                <a:latin typeface="Aptos Display" panose="020B0004020202020204" pitchFamily="34" charset="0"/>
              </a:rPr>
              <a:t>Sensores y Actuadores.-</a:t>
            </a:r>
            <a:r>
              <a:rPr lang="es-MX" dirty="0">
                <a:latin typeface="Aptos Display" panose="020B0004020202020204" pitchFamily="34" charset="0"/>
              </a:rPr>
              <a:t> recopilan información del medio o entorno</a:t>
            </a:r>
          </a:p>
          <a:p>
            <a:pPr marL="0" indent="0" algn="just">
              <a:buNone/>
            </a:pPr>
            <a:endParaRPr lang="es-MX" dirty="0">
              <a:latin typeface="Aptos Display" panose="020B00040202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b="1" dirty="0">
                <a:latin typeface="Aptos Display" panose="020B0004020202020204" pitchFamily="34" charset="0"/>
              </a:rPr>
              <a:t>Conectividad.-  </a:t>
            </a:r>
            <a:r>
              <a:rPr lang="es-MX" dirty="0" err="1">
                <a:latin typeface="Aptos Display" panose="020B0004020202020204" pitchFamily="34" charset="0"/>
              </a:rPr>
              <a:t>WiFi</a:t>
            </a:r>
            <a:r>
              <a:rPr lang="es-MX" dirty="0">
                <a:latin typeface="Aptos Display" panose="020B0004020202020204" pitchFamily="34" charset="0"/>
              </a:rPr>
              <a:t>, Bluetooth, Red 4G, 5G </a:t>
            </a:r>
            <a:r>
              <a:rPr lang="es-MX" dirty="0">
                <a:latin typeface="Aptos Display" panose="020B0004020202020204" pitchFamily="34" charset="0"/>
                <a:sym typeface="Wingdings" panose="05000000000000000000" pitchFamily="2" charset="2"/>
              </a:rPr>
              <a:t>Envío de datos a servidor centralizado.</a:t>
            </a:r>
          </a:p>
          <a:p>
            <a:pPr marL="0" indent="0" algn="just">
              <a:buNone/>
            </a:pPr>
            <a:endParaRPr lang="es-MX" dirty="0">
              <a:latin typeface="Aptos Display" panose="020B0004020202020204" pitchFamily="34" charset="0"/>
              <a:sym typeface="Wingdings" panose="05000000000000000000" pitchFamily="2" charset="2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b="1" dirty="0">
                <a:highlight>
                  <a:srgbClr val="00FF00"/>
                </a:highlight>
                <a:latin typeface="Aptos Display" panose="020B0004020202020204" pitchFamily="34" charset="0"/>
                <a:sym typeface="Wingdings" panose="05000000000000000000" pitchFamily="2" charset="2"/>
              </a:rPr>
              <a:t>Aplicación/Servicio </a:t>
            </a:r>
            <a:r>
              <a:rPr lang="es-MX" b="1" dirty="0" err="1">
                <a:highlight>
                  <a:srgbClr val="00FF00"/>
                </a:highlight>
                <a:latin typeface="Aptos Display" panose="020B0004020202020204" pitchFamily="34" charset="0"/>
                <a:sym typeface="Wingdings" panose="05000000000000000000" pitchFamily="2" charset="2"/>
              </a:rPr>
              <a:t>IoT</a:t>
            </a:r>
            <a:r>
              <a:rPr lang="es-MX" b="1" dirty="0">
                <a:latin typeface="Aptos Display" panose="020B0004020202020204" pitchFamily="34" charset="0"/>
                <a:sym typeface="Wingdings" panose="05000000000000000000" pitchFamily="2" charset="2"/>
              </a:rPr>
              <a:t>.- </a:t>
            </a:r>
            <a:r>
              <a:rPr lang="es-MX" dirty="0">
                <a:latin typeface="Aptos Display" panose="020B0004020202020204" pitchFamily="34" charset="0"/>
                <a:sym typeface="Wingdings" panose="05000000000000000000" pitchFamily="2" charset="2"/>
              </a:rPr>
              <a:t>Procesamiento de datos recopilados mediante algoritmos(</a:t>
            </a:r>
            <a:r>
              <a:rPr lang="es-MX" b="1" i="1" dirty="0">
                <a:latin typeface="Aptos Display" panose="020B0004020202020204" pitchFamily="34" charset="0"/>
                <a:sym typeface="Wingdings" panose="05000000000000000000" pitchFamily="2" charset="2"/>
                <a:hlinkClick r:id="rId2"/>
              </a:rPr>
              <a:t>machine </a:t>
            </a:r>
            <a:r>
              <a:rPr lang="es-MX" b="1" i="1" dirty="0" err="1">
                <a:latin typeface="Aptos Display" panose="020B0004020202020204" pitchFamily="34" charset="0"/>
                <a:sym typeface="Wingdings" panose="05000000000000000000" pitchFamily="2" charset="2"/>
                <a:hlinkClick r:id="rId2"/>
              </a:rPr>
              <a:t>learning</a:t>
            </a:r>
            <a:r>
              <a:rPr lang="es-MX" b="1" i="1" dirty="0">
                <a:latin typeface="Aptos Display" panose="020B0004020202020204" pitchFamily="34" charset="0"/>
                <a:sym typeface="Wingdings" panose="05000000000000000000" pitchFamily="2" charset="2"/>
              </a:rPr>
              <a:t>, </a:t>
            </a:r>
            <a:r>
              <a:rPr lang="es-MX" b="1" i="1" dirty="0">
                <a:latin typeface="Aptos Display" panose="020B0004020202020204" pitchFamily="34" charset="0"/>
                <a:sym typeface="Wingdings" panose="05000000000000000000" pitchFamily="2" charset="2"/>
                <a:hlinkClick r:id="rId3"/>
              </a:rPr>
              <a:t>IA</a:t>
            </a:r>
            <a:r>
              <a:rPr lang="es-MX" dirty="0">
                <a:latin typeface="Aptos Display" panose="020B0004020202020204" pitchFamily="34" charset="0"/>
                <a:sym typeface="Wingdings" panose="05000000000000000000" pitchFamily="2" charset="2"/>
              </a:rPr>
              <a:t>)  Obtención de información practica utilizable.</a:t>
            </a:r>
          </a:p>
          <a:p>
            <a:pPr marL="0" indent="0" algn="just">
              <a:buNone/>
            </a:pPr>
            <a:endParaRPr lang="es-MX" dirty="0">
              <a:latin typeface="Aptos Display" panose="020B0004020202020204" pitchFamily="34" charset="0"/>
              <a:sym typeface="Wingdings" panose="05000000000000000000" pitchFamily="2" charset="2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b="1" dirty="0">
                <a:latin typeface="Aptos Display" panose="020B0004020202020204" pitchFamily="34" charset="0"/>
                <a:sym typeface="Wingdings" panose="05000000000000000000" pitchFamily="2" charset="2"/>
              </a:rPr>
              <a:t>Interfaz grafica de usuario( GUI).- </a:t>
            </a:r>
            <a:r>
              <a:rPr lang="es-MX" dirty="0">
                <a:latin typeface="Aptos Display" panose="020B0004020202020204" pitchFamily="34" charset="0"/>
                <a:sym typeface="Wingdings" panose="05000000000000000000" pitchFamily="2" charset="2"/>
              </a:rPr>
              <a:t>Permite administrar/monitorear lo anterior (</a:t>
            </a:r>
            <a:r>
              <a:rPr lang="es-MX" i="1" dirty="0" err="1">
                <a:latin typeface="Aptos Display" panose="020B0004020202020204" pitchFamily="34" charset="0"/>
                <a:sym typeface="Wingdings" panose="05000000000000000000" pitchFamily="2" charset="2"/>
              </a:rPr>
              <a:t>Cfgs</a:t>
            </a:r>
            <a:r>
              <a:rPr lang="es-MX" i="1" dirty="0">
                <a:latin typeface="Aptos Display" panose="020B0004020202020204" pitchFamily="34" charset="0"/>
                <a:sym typeface="Wingdings" panose="05000000000000000000" pitchFamily="2" charset="2"/>
              </a:rPr>
              <a:t>, preferencias, rendimiento, estados</a:t>
            </a:r>
            <a:r>
              <a:rPr lang="es-MX" dirty="0">
                <a:latin typeface="Aptos Display" panose="020B0004020202020204" pitchFamily="34" charset="0"/>
                <a:sym typeface="Wingdings" panose="05000000000000000000" pitchFamily="2" charset="2"/>
              </a:rPr>
              <a:t>)</a:t>
            </a:r>
          </a:p>
          <a:p>
            <a:pPr marL="514350" indent="-514350" algn="just">
              <a:buFont typeface="+mj-lt"/>
              <a:buAutoNum type="arabicPeriod"/>
            </a:pPr>
            <a:endParaRPr lang="es-MX" dirty="0">
              <a:latin typeface="Aptos Display" panose="020B00040202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PE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269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33C8F-1D7A-70F3-5EF2-92CA6C4B2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i="1" dirty="0"/>
              <a:t>ESTADISITICA + REPORTE UBIDOTS</a:t>
            </a:r>
            <a:endParaRPr lang="es-PE" b="1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A1932D-41C5-1FCB-A626-94E5C5618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21171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5144E7E-C6BB-37C3-6507-8D00F6C6B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" t="13502" r="5918" b="4473"/>
          <a:stretch/>
        </p:blipFill>
        <p:spPr>
          <a:xfrm>
            <a:off x="201130" y="196770"/>
            <a:ext cx="11990870" cy="60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7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88CA2B-FC96-DABA-50AD-A9DB6B8BE898}"/>
              </a:ext>
            </a:extLst>
          </p:cNvPr>
          <p:cNvSpPr txBox="1"/>
          <p:nvPr/>
        </p:nvSpPr>
        <p:spPr>
          <a:xfrm>
            <a:off x="732183" y="171750"/>
            <a:ext cx="11459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 Display" panose="020B0004020202020204" pitchFamily="34" charset="0"/>
              </a:rPr>
              <a:t>API Web: UBIDOTS, método GET()</a:t>
            </a:r>
            <a:endParaRPr lang="es-PE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79D9CD-7C6D-43D1-58D9-ED88FA3649C0}"/>
              </a:ext>
            </a:extLst>
          </p:cNvPr>
          <p:cNvSpPr txBox="1"/>
          <p:nvPr/>
        </p:nvSpPr>
        <p:spPr>
          <a:xfrm>
            <a:off x="914400" y="1139830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ptos" panose="020B0004020202020204" pitchFamily="34" charset="0"/>
              </a:rPr>
              <a:t>Para poder obtener variables que ya existan en el API Web de </a:t>
            </a:r>
            <a:r>
              <a:rPr lang="es-MX" sz="2400" dirty="0" err="1">
                <a:latin typeface="Aptos" panose="020B0004020202020204" pitchFamily="34" charset="0"/>
              </a:rPr>
              <a:t>Ubidots</a:t>
            </a:r>
            <a:r>
              <a:rPr lang="es-MX" sz="2400" dirty="0">
                <a:latin typeface="Aptos" panose="020B0004020202020204" pitchFamily="34" charset="0"/>
              </a:rPr>
              <a:t>, este tiene documentado el método </a:t>
            </a:r>
            <a:r>
              <a:rPr lang="es-MX" sz="2400" b="1" dirty="0">
                <a:latin typeface="Aptos" panose="020B0004020202020204" pitchFamily="34" charset="0"/>
              </a:rPr>
              <a:t>GET() : </a:t>
            </a:r>
            <a:r>
              <a:rPr lang="en-US" sz="2400" dirty="0">
                <a:hlinkClick r:id="rId2"/>
              </a:rPr>
              <a:t>Get last value of a variable</a:t>
            </a:r>
            <a:endParaRPr lang="es-PE" sz="2400" dirty="0">
              <a:latin typeface="Aptos" panose="020B00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96B49A-A0D0-79FE-B31B-5F2D0BC8D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0" t="12978" r="18586" b="20951"/>
          <a:stretch/>
        </p:blipFill>
        <p:spPr>
          <a:xfrm>
            <a:off x="2228650" y="2169467"/>
            <a:ext cx="8099060" cy="45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7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net of things, IoT - Istec Digital">
            <a:extLst>
              <a:ext uri="{FF2B5EF4-FFF2-40B4-BE49-F238E27FC236}">
                <a16:creationId xmlns:a16="http://schemas.microsoft.com/office/drawing/2014/main" id="{CCDDE6A1-8263-4CF2-2178-EA4C2085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30" y="910796"/>
            <a:ext cx="10628243" cy="57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0569B0-EF82-EA9F-596A-899C998DB0D0}"/>
              </a:ext>
            </a:extLst>
          </p:cNvPr>
          <p:cNvSpPr txBox="1">
            <a:spLocks/>
          </p:cNvSpPr>
          <p:nvPr/>
        </p:nvSpPr>
        <p:spPr>
          <a:xfrm>
            <a:off x="775252" y="153090"/>
            <a:ext cx="10515600" cy="88057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Internet de las Cosas </a:t>
            </a:r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 - </a:t>
            </a:r>
            <a:r>
              <a:rPr lang="es-MX" b="1" dirty="0">
                <a:solidFill>
                  <a:srgbClr val="0070C0"/>
                </a:solidFill>
                <a:highlight>
                  <a:srgbClr val="FFFF00"/>
                </a:highlight>
                <a:latin typeface="Aptos Display" panose="020B0004020202020204" pitchFamily="34" charset="0"/>
              </a:rPr>
              <a:t>¿Cómo funciona?</a:t>
            </a:r>
            <a:endParaRPr lang="es-PE" b="1" dirty="0">
              <a:solidFill>
                <a:srgbClr val="0070C0"/>
              </a:solidFill>
              <a:highlight>
                <a:srgbClr val="FFFF00"/>
              </a:highlight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6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B46A4-7C75-662C-A9B9-5FB79369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/>
          <a:lstStyle/>
          <a:p>
            <a:pPr algn="ctr"/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: Entonces?</a:t>
            </a:r>
            <a:endParaRPr lang="es-PE" b="1" dirty="0">
              <a:solidFill>
                <a:srgbClr val="0070C0"/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F9778D-5D58-7E14-33E7-69AC61EE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56" y="2049185"/>
            <a:ext cx="11905423" cy="3582987"/>
          </a:xfrm>
        </p:spPr>
        <p:txBody>
          <a:bodyPr>
            <a:noAutofit/>
          </a:bodyPr>
          <a:lstStyle/>
          <a:p>
            <a:r>
              <a:rPr lang="es-MX" sz="4000" dirty="0">
                <a:latin typeface="Aptos Display" panose="020B0004020202020204" pitchFamily="34" charset="0"/>
              </a:rPr>
              <a:t>Este ciclo continuo:</a:t>
            </a:r>
          </a:p>
          <a:p>
            <a:pPr marL="0" indent="0">
              <a:buNone/>
            </a:pPr>
            <a:endParaRPr lang="es-MX" sz="40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s-MX" sz="4000" dirty="0">
                <a:latin typeface="Aptos Display" panose="020B0004020202020204" pitchFamily="34" charset="0"/>
              </a:rPr>
              <a:t> </a:t>
            </a:r>
            <a:r>
              <a:rPr lang="es-MX" sz="4000" b="1" dirty="0">
                <a:highlight>
                  <a:srgbClr val="FFFF00"/>
                </a:highlight>
                <a:latin typeface="Aptos Display" panose="020B0004020202020204" pitchFamily="34" charset="0"/>
              </a:rPr>
              <a:t>Recopilación </a:t>
            </a:r>
            <a:r>
              <a:rPr lang="es-MX" sz="4000" b="1" dirty="0">
                <a:highlight>
                  <a:srgbClr val="FFFF00"/>
                </a:highlight>
                <a:latin typeface="Aptos Display" panose="020B0004020202020204" pitchFamily="34" charset="0"/>
                <a:sym typeface="Wingdings" panose="05000000000000000000" pitchFamily="2" charset="2"/>
              </a:rPr>
              <a:t>Procesamiento Respuesta </a:t>
            </a:r>
            <a:r>
              <a:rPr lang="es-MX" sz="4000" dirty="0">
                <a:latin typeface="Aptos Display" panose="020B0004020202020204" pitchFamily="34" charset="0"/>
                <a:sym typeface="Wingdings" panose="05000000000000000000" pitchFamily="2" charset="2"/>
              </a:rPr>
              <a:t>permite la automatización de tareas y el anticipo de necesidades</a:t>
            </a:r>
            <a:endParaRPr lang="es-PE" sz="40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42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B46A4-7C75-662C-A9B9-5FB79369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/>
          <a:lstStyle/>
          <a:p>
            <a:pPr algn="ctr"/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: Casos comunes</a:t>
            </a:r>
            <a:endParaRPr lang="es-PE" b="1" dirty="0">
              <a:solidFill>
                <a:srgbClr val="0070C0"/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F9778D-5D58-7E14-33E7-69AC61EE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1373174"/>
            <a:ext cx="11579087" cy="530473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MX" b="1" dirty="0">
                <a:latin typeface="Aptos Display" panose="020B0004020202020204" pitchFamily="34" charset="0"/>
              </a:rPr>
              <a:t>Dispositivos Hogar Inteligentes.- </a:t>
            </a:r>
            <a:r>
              <a:rPr lang="es-MX" sz="2400" dirty="0">
                <a:latin typeface="Aptos Display" panose="020B0004020202020204" pitchFamily="34" charset="0"/>
              </a:rPr>
              <a:t>pueden ayudar en la eficiencia energética, seguridad y comodidad(enchufes inteligentes, termostatos, cámaras)</a:t>
            </a:r>
            <a:endParaRPr lang="es-MX" dirty="0">
              <a:latin typeface="Aptos Display" panose="020B0004020202020204" pitchFamily="34" charset="0"/>
            </a:endParaRPr>
          </a:p>
          <a:p>
            <a:pPr marL="0" indent="0" algn="just">
              <a:buNone/>
            </a:pPr>
            <a:endParaRPr lang="es-MX" dirty="0">
              <a:latin typeface="Aptos Display" panose="020B0004020202020204" pitchFamily="34" charset="0"/>
            </a:endParaRPr>
          </a:p>
          <a:p>
            <a:pPr algn="just"/>
            <a:r>
              <a:rPr lang="es-MX" b="1" dirty="0">
                <a:latin typeface="Aptos Display" panose="020B0004020202020204" pitchFamily="34" charset="0"/>
              </a:rPr>
              <a:t>Tecnologías Wearables.- </a:t>
            </a:r>
            <a:r>
              <a:rPr lang="es-MX" sz="2400" dirty="0">
                <a:latin typeface="Aptos Display" panose="020B0004020202020204" pitchFamily="34" charset="0"/>
              </a:rPr>
              <a:t>pueden hacer seguimiento del estado de salud de una persona(frecuencia cardiaca, sueño, pasos dados)</a:t>
            </a:r>
          </a:p>
          <a:p>
            <a:pPr marL="0" indent="0" algn="just">
              <a:buNone/>
            </a:pPr>
            <a:endParaRPr lang="es-MX" sz="2400" dirty="0">
              <a:latin typeface="Aptos Display" panose="020B0004020202020204" pitchFamily="34" charset="0"/>
            </a:endParaRPr>
          </a:p>
          <a:p>
            <a:pPr algn="just"/>
            <a:r>
              <a:rPr lang="es-MX" b="1" dirty="0">
                <a:latin typeface="Aptos Display" panose="020B0004020202020204" pitchFamily="34" charset="0"/>
              </a:rPr>
              <a:t>Dispositivos Médicos.- </a:t>
            </a:r>
            <a:r>
              <a:rPr lang="es-MX" sz="2400" dirty="0">
                <a:latin typeface="Aptos Display" panose="020B0004020202020204" pitchFamily="34" charset="0"/>
              </a:rPr>
              <a:t>complementan la atención y diagnostico medico</a:t>
            </a:r>
          </a:p>
          <a:p>
            <a:pPr marL="0" indent="0" algn="just">
              <a:buNone/>
            </a:pPr>
            <a:endParaRPr lang="es-MX" sz="2400" dirty="0">
              <a:latin typeface="Aptos Display" panose="020B0004020202020204" pitchFamily="34" charset="0"/>
            </a:endParaRPr>
          </a:p>
          <a:p>
            <a:pPr algn="just"/>
            <a:r>
              <a:rPr lang="es-MX" b="1" dirty="0">
                <a:latin typeface="Aptos Display" panose="020B0004020202020204" pitchFamily="34" charset="0"/>
              </a:rPr>
              <a:t>Ciudades Inteligentes.- </a:t>
            </a:r>
            <a:r>
              <a:rPr lang="es-MX" sz="2400" dirty="0">
                <a:latin typeface="Aptos Display" panose="020B0004020202020204" pitchFamily="34" charset="0"/>
              </a:rPr>
              <a:t>infraestructura, salud y medio ambiente(contaminación)</a:t>
            </a:r>
          </a:p>
          <a:p>
            <a:pPr marL="0" indent="0" algn="just">
              <a:buNone/>
            </a:pPr>
            <a:endParaRPr lang="es-MX" sz="2400" dirty="0">
              <a:latin typeface="Aptos Display" panose="020B0004020202020204" pitchFamily="34" charset="0"/>
            </a:endParaRPr>
          </a:p>
          <a:p>
            <a:pPr algn="just"/>
            <a:r>
              <a:rPr lang="es-MX" b="1" dirty="0">
                <a:latin typeface="Aptos Display" panose="020B0004020202020204" pitchFamily="34" charset="0"/>
              </a:rPr>
              <a:t>Industria  logística,, transporte y Agricultura.-  </a:t>
            </a:r>
            <a:r>
              <a:rPr lang="es-MX" sz="2400" dirty="0">
                <a:latin typeface="Aptos Display" panose="020B0004020202020204" pitchFamily="34" charset="0"/>
              </a:rPr>
              <a:t>Los disp. </a:t>
            </a:r>
            <a:r>
              <a:rPr lang="es-MX" sz="2400" dirty="0" err="1">
                <a:latin typeface="Aptos Display" panose="020B0004020202020204" pitchFamily="34" charset="0"/>
              </a:rPr>
              <a:t>IoT</a:t>
            </a:r>
            <a:r>
              <a:rPr lang="es-MX" sz="2400" dirty="0">
                <a:latin typeface="Aptos Display" panose="020B0004020202020204" pitchFamily="34" charset="0"/>
              </a:rPr>
              <a:t> pueden seguir el rendimiento o tiempos de maquinaria, inventarios para luego realizar una gestión de activos aumentando productividad</a:t>
            </a:r>
            <a:endParaRPr lang="es-MX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49F94-9B5B-B9DA-5DDC-140F39B2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 err="1">
                <a:solidFill>
                  <a:srgbClr val="0070C0"/>
                </a:solidFill>
                <a:latin typeface="Aptos Display" panose="020B0004020202020204" pitchFamily="34" charset="0"/>
              </a:rPr>
              <a:t>IoT</a:t>
            </a:r>
            <a:r>
              <a:rPr lang="es-MX" b="1" dirty="0">
                <a:solidFill>
                  <a:srgbClr val="0070C0"/>
                </a:solidFill>
                <a:latin typeface="Aptos Display" panose="020B0004020202020204" pitchFamily="34" charset="0"/>
              </a:rPr>
              <a:t> - </a:t>
            </a:r>
            <a:r>
              <a:rPr lang="es-MX" b="1" dirty="0">
                <a:solidFill>
                  <a:srgbClr val="0070C0"/>
                </a:solidFill>
                <a:highlight>
                  <a:srgbClr val="FFFF00"/>
                </a:highlight>
                <a:latin typeface="Aptos Display" panose="020B0004020202020204" pitchFamily="34" charset="0"/>
              </a:rPr>
              <a:t>¿Por qué es importante?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25A725-659F-807A-525E-3F873C52D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8057" cy="4351338"/>
          </a:xfrm>
        </p:spPr>
        <p:txBody>
          <a:bodyPr>
            <a:normAutofit/>
          </a:bodyPr>
          <a:lstStyle/>
          <a:p>
            <a:pPr algn="just"/>
            <a:r>
              <a:rPr lang="es-MX" sz="3200" b="1" dirty="0"/>
              <a:t>Aumenta eficiencia y Productividad: </a:t>
            </a:r>
            <a:r>
              <a:rPr lang="es-MX" sz="3200" dirty="0"/>
              <a:t>ex. Mantenimiento predictivo.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b="1" dirty="0"/>
              <a:t>Genera ahorros de costos: </a:t>
            </a:r>
            <a:r>
              <a:rPr lang="es-MX" sz="3200" dirty="0"/>
              <a:t>ex. Eficiencia energía eléctrica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b="1" dirty="0"/>
              <a:t>Mejora la toma de decisiones: </a:t>
            </a:r>
            <a:r>
              <a:rPr lang="es-MX" sz="3200" dirty="0"/>
              <a:t>basadas en datos , optimizar procesos ,el anticipo de necesidades y comprensión de comportamiento del cliente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7008219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1477</Words>
  <Application>Microsoft Office PowerPoint</Application>
  <PresentationFormat>Panorámica</PresentationFormat>
  <Paragraphs>173</Paragraphs>
  <Slides>52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1" baseType="lpstr">
      <vt:lpstr>Anek Latin</vt:lpstr>
      <vt:lpstr>Aptos</vt:lpstr>
      <vt:lpstr>Aptos Display</vt:lpstr>
      <vt:lpstr>Arial</vt:lpstr>
      <vt:lpstr>Calibri</vt:lpstr>
      <vt:lpstr>Calibri Light</vt:lpstr>
      <vt:lpstr>Comic Sans MS</vt:lpstr>
      <vt:lpstr>Consolas</vt:lpstr>
      <vt:lpstr>Tema de Office</vt:lpstr>
      <vt:lpstr>Presentación de PowerPoint</vt:lpstr>
      <vt:lpstr>Presentación de PowerPoint</vt:lpstr>
      <vt:lpstr>¿Qué es IoT?</vt:lpstr>
      <vt:lpstr>Internet de las Cosas IoT</vt:lpstr>
      <vt:lpstr>Internet de las Cosas IoT - ¿Cómo funciona?</vt:lpstr>
      <vt:lpstr>Presentación de PowerPoint</vt:lpstr>
      <vt:lpstr>IoT: Entonces?</vt:lpstr>
      <vt:lpstr>IoT: Casos comunes</vt:lpstr>
      <vt:lpstr>IoT - ¿Por qué es importante?</vt:lpstr>
      <vt:lpstr>Presentación de PowerPoint</vt:lpstr>
      <vt:lpstr>IoT – Topología típica a nivel de HW: WiFi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METODO GET</vt:lpstr>
      <vt:lpstr>Presentación de PowerPoint</vt:lpstr>
      <vt:lpstr>Presentación de PowerPoint</vt:lpstr>
      <vt:lpstr>Presentación de PowerPoint</vt:lpstr>
      <vt:lpstr>FORMATO TRAMA JSON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API WEB: UBIDOTS</vt:lpstr>
      <vt:lpstr>Presentación de PowerPoint</vt:lpstr>
      <vt:lpstr>DOCUMENTACIOM UBIDOTS</vt:lpstr>
      <vt:lpstr>DOCUMENTACIOM UBIDOTS</vt:lpstr>
      <vt:lpstr>DOCUMENTACIOM METODO POST</vt:lpstr>
      <vt:lpstr>CREAR DISPOSITIVO -UBIDOTS</vt:lpstr>
      <vt:lpstr>Presentación de PowerPoint</vt:lpstr>
      <vt:lpstr>CREAR VARIABLE UBIDOTS</vt:lpstr>
      <vt:lpstr>Presentación de PowerPoint</vt:lpstr>
      <vt:lpstr>Presentación de PowerPoint</vt:lpstr>
      <vt:lpstr>Presentación de PowerPoint</vt:lpstr>
      <vt:lpstr>EJEMPLO METODO POST</vt:lpstr>
      <vt:lpstr>Presentación de PowerPoint</vt:lpstr>
      <vt:lpstr>ESTADISITICA + REPORTE UBIDOTS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User_SERGIO</dc:creator>
  <cp:lastModifiedBy>User_SERGIO</cp:lastModifiedBy>
  <cp:revision>91</cp:revision>
  <dcterms:created xsi:type="dcterms:W3CDTF">2025-05-05T00:23:57Z</dcterms:created>
  <dcterms:modified xsi:type="dcterms:W3CDTF">2025-05-13T17:42:20Z</dcterms:modified>
</cp:coreProperties>
</file>